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9" r:id="rId1"/>
  </p:sldMasterIdLst>
  <p:notesMasterIdLst>
    <p:notesMasterId r:id="rId64"/>
  </p:notesMasterIdLst>
  <p:sldIdLst>
    <p:sldId id="256" r:id="rId2"/>
    <p:sldId id="335" r:id="rId3"/>
    <p:sldId id="337" r:id="rId4"/>
    <p:sldId id="344" r:id="rId5"/>
    <p:sldId id="343" r:id="rId6"/>
    <p:sldId id="345" r:id="rId7"/>
    <p:sldId id="346" r:id="rId8"/>
    <p:sldId id="342" r:id="rId9"/>
    <p:sldId id="261" r:id="rId10"/>
    <p:sldId id="262" r:id="rId11"/>
    <p:sldId id="263" r:id="rId12"/>
    <p:sldId id="264" r:id="rId13"/>
    <p:sldId id="360" r:id="rId14"/>
    <p:sldId id="266" r:id="rId15"/>
    <p:sldId id="341" r:id="rId16"/>
    <p:sldId id="268" r:id="rId17"/>
    <p:sldId id="269" r:id="rId18"/>
    <p:sldId id="270" r:id="rId19"/>
    <p:sldId id="271" r:id="rId20"/>
    <p:sldId id="272" r:id="rId21"/>
    <p:sldId id="273" r:id="rId22"/>
    <p:sldId id="354" r:id="rId23"/>
    <p:sldId id="355" r:id="rId24"/>
    <p:sldId id="356" r:id="rId25"/>
    <p:sldId id="357" r:id="rId26"/>
    <p:sldId id="265" r:id="rId27"/>
    <p:sldId id="358" r:id="rId28"/>
    <p:sldId id="359" r:id="rId29"/>
    <p:sldId id="338" r:id="rId30"/>
    <p:sldId id="339" r:id="rId31"/>
    <p:sldId id="340" r:id="rId32"/>
    <p:sldId id="362" r:id="rId33"/>
    <p:sldId id="361" r:id="rId34"/>
    <p:sldId id="363" r:id="rId35"/>
    <p:sldId id="364" r:id="rId36"/>
    <p:sldId id="365" r:id="rId37"/>
    <p:sldId id="366" r:id="rId38"/>
    <p:sldId id="367" r:id="rId39"/>
    <p:sldId id="368" r:id="rId40"/>
    <p:sldId id="369" r:id="rId41"/>
    <p:sldId id="370" r:id="rId42"/>
    <p:sldId id="371" r:id="rId43"/>
    <p:sldId id="372" r:id="rId44"/>
    <p:sldId id="373" r:id="rId45"/>
    <p:sldId id="374" r:id="rId46"/>
    <p:sldId id="375" r:id="rId47"/>
    <p:sldId id="376" r:id="rId48"/>
    <p:sldId id="377" r:id="rId49"/>
    <p:sldId id="378" r:id="rId50"/>
    <p:sldId id="275" r:id="rId51"/>
    <p:sldId id="347" r:id="rId52"/>
    <p:sldId id="348" r:id="rId53"/>
    <p:sldId id="349" r:id="rId54"/>
    <p:sldId id="350" r:id="rId55"/>
    <p:sldId id="351" r:id="rId56"/>
    <p:sldId id="352" r:id="rId57"/>
    <p:sldId id="282" r:id="rId58"/>
    <p:sldId id="283" r:id="rId59"/>
    <p:sldId id="353" r:id="rId60"/>
    <p:sldId id="285" r:id="rId61"/>
    <p:sldId id="286" r:id="rId62"/>
    <p:sldId id="267" r:id="rId6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3260"/>
  </p:normalViewPr>
  <p:slideViewPr>
    <p:cSldViewPr snapToGrid="0">
      <p:cViewPr varScale="1">
        <p:scale>
          <a:sx n="102" d="100"/>
          <a:sy n="102" d="100"/>
        </p:scale>
        <p:origin x="81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F501E4-2F38-EB46-B131-CBC17317FB5F}" type="datetimeFigureOut">
              <a:rPr lang="en-CN" smtClean="0"/>
              <a:t>2023/5/17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FDB99-8EF4-CB44-B440-B8509EB52378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07523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FDB99-8EF4-CB44-B440-B8509EB52378}" type="slidenum">
              <a:rPr lang="en-CN" smtClean="0"/>
              <a:t>13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24366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FDB99-8EF4-CB44-B440-B8509EB52378}" type="slidenum">
              <a:rPr lang="en-CN" smtClean="0"/>
              <a:t>28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59694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55138-7A44-E944-8DA5-63E0804FC676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2172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7B215-4D7F-8240-8217-A7F445566DEB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028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2302"/>
            <a:ext cx="1971675" cy="57598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2302"/>
            <a:ext cx="5800725" cy="5759898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712416-8E9E-3E45-B27F-9EBB1E8E9B09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871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ED0A2-C571-D746-8E77-C7603BC1D354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1637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36B03B-A861-0641-9E40-7340967FA0B5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8538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8902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295401"/>
            <a:ext cx="3703320" cy="4573694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12EF93-B760-4442-8149-9B0307CA2803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158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099734"/>
            <a:ext cx="3703320" cy="3769361"/>
          </a:xfrm>
        </p:spPr>
        <p:txBody>
          <a:bodyPr/>
          <a:lstStyle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286934"/>
            <a:ext cx="3703320" cy="812800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099734"/>
            <a:ext cx="3703320" cy="3769360"/>
          </a:xfrm>
        </p:spPr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/>
            </a:lvl3pPr>
            <a:lvl4pPr>
              <a:lnSpc>
                <a:spcPct val="120000"/>
              </a:lnSpc>
              <a:defRPr/>
            </a:lvl4pPr>
            <a:lvl5pPr>
              <a:lnSpc>
                <a:spcPct val="120000"/>
              </a:lnSpc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E9B5EA-F780-734D-B6DD-CCB9D4B398B2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4165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5F2A31-2DA2-5345-9176-C4725B7B21AE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7147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93EB3F-62BD-3F40-AEC2-3F69096ABC9C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901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2FF384D1-E778-7546-85CE-05D47DCA9D33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9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9FF917-E27A-EC4E-A5EF-96E9CEC235C2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81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0719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296331"/>
            <a:ext cx="7543801" cy="457276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78B5550D-D3BF-8648-BB17-AFF37BE149EC}" type="datetime1">
              <a:rPr lang="en-US" altLang="zh-CN" smtClean="0"/>
              <a:t>5/17/23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D4084D9-55F2-4E00-B75E-E42CB7218B8E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22959" y="1229846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3200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2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2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451946" y="758953"/>
            <a:ext cx="8040414" cy="3387534"/>
          </a:xfrm>
        </p:spPr>
        <p:txBody>
          <a:bodyPr>
            <a:normAutofit fontScale="90000"/>
          </a:bodyPr>
          <a:lstStyle/>
          <a:p>
            <a:pPr algn="ctr">
              <a:lnSpc>
                <a:spcPct val="12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</a:pPr>
            <a:r>
              <a:rPr lang="zh-CN" altLang="en-US" sz="4800" dirty="0"/>
              <a:t>并行和分布式计算</a:t>
            </a:r>
            <a:br>
              <a:rPr lang="zh-CN" altLang="en-US" sz="4800" dirty="0"/>
            </a:br>
            <a:r>
              <a:rPr lang="en-US" altLang="zh-CN" sz="3600" dirty="0"/>
              <a:t>Parallel and Distributed Computing</a:t>
            </a:r>
            <a:br>
              <a:rPr lang="en-US" altLang="zh-CN" sz="3600" dirty="0"/>
            </a:br>
            <a:br>
              <a:rPr lang="en-US" altLang="zh-CN" sz="4400" dirty="0"/>
            </a:b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第 </a:t>
            </a:r>
            <a: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  <a:t>7 </a:t>
            </a:r>
            <a:r>
              <a:rPr lang="zh-CN" altLang="en-US" sz="4000" cap="all" spc="200" dirty="0">
                <a:solidFill>
                  <a:schemeClr val="tx2"/>
                </a:solidFill>
                <a:ea typeface="+mn-ea"/>
                <a:cs typeface="+mn-cs"/>
              </a:rPr>
              <a:t>讲 并行程序设计基础</a:t>
            </a:r>
            <a:br>
              <a:rPr lang="en-US" altLang="zh-CN" sz="4000" cap="all" spc="200" dirty="0">
                <a:solidFill>
                  <a:schemeClr val="tx2"/>
                </a:solidFill>
                <a:ea typeface="+mn-ea"/>
                <a:cs typeface="+mn-cs"/>
              </a:rPr>
            </a:br>
            <a:endParaRPr lang="zh-CN" altLang="en-US" sz="4000" cap="all" spc="200" dirty="0">
              <a:solidFill>
                <a:schemeClr val="tx2"/>
              </a:solidFill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ctr"/>
            <a:r>
              <a:rPr lang="zh-CN" altLang="en-US" dirty="0"/>
              <a:t>张 奇</a:t>
            </a:r>
          </a:p>
          <a:p>
            <a:pPr algn="ctr"/>
            <a:r>
              <a:rPr lang="zh-CN" altLang="en-US" dirty="0"/>
              <a:t>复旦大学 计算机科学技术学院</a:t>
            </a:r>
          </a:p>
          <a:p>
            <a:pPr algn="ctr"/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17BD75-FB68-C342-8670-6963BF59C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7453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10489" t="13174" r="8189" b="2504"/>
          <a:stretch/>
        </p:blipFill>
        <p:spPr bwMode="auto">
          <a:xfrm>
            <a:off x="1008993" y="1239072"/>
            <a:ext cx="6253655" cy="5108337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6ACF350E-262B-7D44-BC91-862733CF5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并行层次与代码粒度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34489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2246429"/>
              </p:ext>
            </p:extLst>
          </p:nvPr>
        </p:nvGraphicFramePr>
        <p:xfrm>
          <a:off x="694390" y="1348559"/>
          <a:ext cx="7672370" cy="4659759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427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6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489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930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083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并行层次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 err="1"/>
                        <a:t>粒度</a:t>
                      </a:r>
                      <a:endParaRPr lang="en-US" altLang="zh-CN" sz="1700" dirty="0"/>
                    </a:p>
                    <a:p>
                      <a:pPr algn="ctr"/>
                      <a:r>
                        <a:rPr lang="en-US" altLang="zh-CN" sz="1700" dirty="0"/>
                        <a:t>（</a:t>
                      </a:r>
                      <a:r>
                        <a:rPr lang="en-US" altLang="zh-CN" sz="1700" dirty="0" err="1"/>
                        <a:t>指令数</a:t>
                      </a:r>
                      <a:r>
                        <a:rPr lang="en-US" altLang="zh-CN" sz="1700" dirty="0"/>
                        <a:t>）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并行实施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编程支持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32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甚细粒度指令级并行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几十条，如</a:t>
                      </a:r>
                      <a:endParaRPr lang="zh-CN" altLang="en-US" sz="1700" dirty="0"/>
                    </a:p>
                    <a:p>
                      <a:pPr algn="ctr"/>
                      <a:r>
                        <a:rPr lang="en-US" altLang="zh-CN" sz="1700" dirty="0"/>
                        <a:t>多指令发射、</a:t>
                      </a:r>
                      <a:endParaRPr lang="zh-CN" altLang="en-US" sz="1700" dirty="0"/>
                    </a:p>
                    <a:p>
                      <a:pPr algn="ctr"/>
                      <a:r>
                        <a:rPr lang="en-US" altLang="zh-CN" sz="1700" dirty="0" err="1"/>
                        <a:t>内存交叉存取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硬件处理器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500" dirty="0"/>
                    </a:p>
                  </a:txBody>
                  <a:tcPr marL="78191" marR="78191" marT="39095" marB="390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70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细粒度数据级并行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几百条，如</a:t>
                      </a:r>
                      <a:endParaRPr lang="zh-CN" altLang="en-US" sz="1700" dirty="0"/>
                    </a:p>
                    <a:p>
                      <a:pPr algn="ctr"/>
                      <a:r>
                        <a:rPr lang="en-US" altLang="zh-CN" sz="1700" dirty="0"/>
                        <a:t>循环指令块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编译器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共享变量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70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中粒度控制级并行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几千条，如</a:t>
                      </a:r>
                      <a:endParaRPr lang="zh-CN" altLang="en-US" sz="1700" dirty="0"/>
                    </a:p>
                    <a:p>
                      <a:pPr algn="ctr"/>
                      <a:r>
                        <a:rPr lang="en-US" altLang="zh-CN" sz="1700" dirty="0"/>
                        <a:t>过程、函数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程序员（编</a:t>
                      </a:r>
                      <a:endParaRPr lang="zh-CN" altLang="en-US" sz="1700" dirty="0"/>
                    </a:p>
                    <a:p>
                      <a:pPr algn="ctr"/>
                      <a:r>
                        <a:rPr lang="en-US" altLang="zh-CN" sz="1700" dirty="0"/>
                        <a:t>译器）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共享变量、消</a:t>
                      </a:r>
                      <a:endParaRPr lang="zh-CN" altLang="en-US" sz="1700" dirty="0"/>
                    </a:p>
                    <a:p>
                      <a:pPr algn="ctr"/>
                      <a:r>
                        <a:rPr lang="en-US" altLang="zh-CN" sz="1700" dirty="0"/>
                        <a:t>息传递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70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粗粒度任务级并行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数万条，如</a:t>
                      </a:r>
                      <a:endParaRPr lang="zh-CN" altLang="en-US" sz="1700" dirty="0"/>
                    </a:p>
                    <a:p>
                      <a:pPr algn="ctr"/>
                      <a:r>
                        <a:rPr lang="en-US" altLang="zh-CN" sz="1700" dirty="0" err="1"/>
                        <a:t>独立的作业任务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操作系统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消息传递</a:t>
                      </a:r>
                      <a:endParaRPr lang="zh-CN" altLang="en-US" sz="1700" dirty="0">
                        <a:solidFill>
                          <a:srgbClr val="000000"/>
                        </a:solidFill>
                        <a:latin typeface="SimSun" pitchFamily="18" charset="0"/>
                        <a:cs typeface="SimSun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Title 5">
            <a:extLst>
              <a:ext uri="{FF2B5EF4-FFF2-40B4-BE49-F238E27FC236}">
                <a16:creationId xmlns:a16="http://schemas.microsoft.com/office/drawing/2014/main" id="{631E0900-6029-0342-BA35-A63213240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并行层次与代码粒度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197973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/>
          <a:srcRect l="5937" t="21519" r="8926" b="11701"/>
          <a:stretch/>
        </p:blipFill>
        <p:spPr bwMode="auto">
          <a:xfrm>
            <a:off x="822960" y="1626781"/>
            <a:ext cx="7239384" cy="4260748"/>
          </a:xfrm>
          <a:prstGeom prst="rect">
            <a:avLst/>
          </a:prstGeom>
          <a:noFill/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43247C31-0D40-0442-AB87-E4FA3ED6A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并行程序开发策略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0381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422642" y="1087344"/>
            <a:ext cx="1732526" cy="8901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77"/>
              </a:lnSpc>
              <a:tabLst>
                <a:tab pos="1715844" algn="l"/>
              </a:tabLst>
            </a:pPr>
            <a:r>
              <a:rPr lang="en-US" altLang="zh-CN" sz="1539" dirty="0"/>
              <a:t>	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28EC02-AFAD-194B-B2AD-B2D8B9ED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13.1.4</a:t>
            </a:r>
            <a:r>
              <a:rPr lang="zh-CN" altLang="en-US" dirty="0"/>
              <a:t> 并行编程范式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2D869-7543-9246-9FE6-2E8D0B0F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•</a:t>
            </a:r>
            <a:r>
              <a:rPr lang="zh-CN" altLang="en-US" dirty="0"/>
              <a:t> 相并行（</a:t>
            </a:r>
            <a:r>
              <a:rPr lang="en-US" dirty="0"/>
              <a:t>Phase Parallel）</a:t>
            </a:r>
          </a:p>
          <a:p>
            <a:r>
              <a:rPr lang="en-US" dirty="0"/>
              <a:t>• </a:t>
            </a:r>
            <a:r>
              <a:rPr lang="zh-CN" altLang="en-US" dirty="0"/>
              <a:t>分治并行（</a:t>
            </a:r>
            <a:r>
              <a:rPr lang="en-US" dirty="0"/>
              <a:t>Divide and Conquer Parallel）</a:t>
            </a:r>
          </a:p>
          <a:p>
            <a:r>
              <a:rPr lang="en-US" dirty="0"/>
              <a:t>• </a:t>
            </a:r>
            <a:r>
              <a:rPr lang="zh-CN" altLang="en-US" dirty="0"/>
              <a:t>流水线并行（</a:t>
            </a:r>
            <a:r>
              <a:rPr lang="en-US" dirty="0"/>
              <a:t>Pipeline Parallel）</a:t>
            </a:r>
          </a:p>
          <a:p>
            <a:r>
              <a:rPr lang="en-US" dirty="0"/>
              <a:t>• </a:t>
            </a:r>
            <a:r>
              <a:rPr lang="zh-CN" altLang="en-US" dirty="0"/>
              <a:t>主从并行（</a:t>
            </a:r>
            <a:r>
              <a:rPr lang="en-US" dirty="0"/>
              <a:t>Master-Slave Parallel）</a:t>
            </a:r>
          </a:p>
          <a:p>
            <a:r>
              <a:rPr lang="en-US" dirty="0"/>
              <a:t>• </a:t>
            </a:r>
            <a:r>
              <a:rPr lang="zh-CN" altLang="en-US" dirty="0"/>
              <a:t>工作池并行（</a:t>
            </a:r>
            <a:r>
              <a:rPr lang="en-US" dirty="0"/>
              <a:t>Work Pool Parallel）</a:t>
            </a: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9713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"/>
          <p:cNvSpPr txBox="1"/>
          <p:nvPr/>
        </p:nvSpPr>
        <p:spPr>
          <a:xfrm>
            <a:off x="791063" y="2281929"/>
            <a:ext cx="12343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1084280" y="2292788"/>
            <a:ext cx="298479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一组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FF0000"/>
                </a:solidFill>
                <a:latin typeface="SimSun" pitchFamily="18" charset="0"/>
                <a:cs typeface="SimSun" pitchFamily="18" charset="0"/>
              </a:rPr>
              <a:t>超级步</a:t>
            </a:r>
            <a:r>
              <a:rPr lang="en-US" altLang="zh-CN" sz="2735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（相）</a:t>
            </a:r>
          </a:p>
        </p:txBody>
      </p:sp>
      <p:sp>
        <p:nvSpPr>
          <p:cNvPr id="30" name="TextBox 1"/>
          <p:cNvSpPr txBox="1"/>
          <p:nvPr/>
        </p:nvSpPr>
        <p:spPr>
          <a:xfrm>
            <a:off x="791063" y="2792341"/>
            <a:ext cx="123432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31" name="TextBox 1"/>
          <p:cNvSpPr txBox="1"/>
          <p:nvPr/>
        </p:nvSpPr>
        <p:spPr>
          <a:xfrm>
            <a:off x="1084279" y="2814061"/>
            <a:ext cx="2457404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步内各自计算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步间通信、同步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791063" y="3780589"/>
            <a:ext cx="12343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084279" y="3780588"/>
            <a:ext cx="245099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BSP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4.2.3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791063" y="4301861"/>
            <a:ext cx="123432" cy="943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084280" y="4312721"/>
            <a:ext cx="3159519" cy="90537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方便查错和性能分析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计算和通信不能重叠</a:t>
            </a:r>
          </a:p>
        </p:txBody>
      </p:sp>
      <p:sp>
        <p:nvSpPr>
          <p:cNvPr id="48" name="Title 47">
            <a:extLst>
              <a:ext uri="{FF2B5EF4-FFF2-40B4-BE49-F238E27FC236}">
                <a16:creationId xmlns:a16="http://schemas.microsoft.com/office/drawing/2014/main" id="{A0483B0F-6BE4-A04B-8F01-D112DCF6B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相并行 </a:t>
            </a:r>
            <a:r>
              <a:rPr lang="en-US" altLang="zh-CN" dirty="0"/>
              <a:t>(</a:t>
            </a:r>
            <a:r>
              <a:rPr lang="en-US" dirty="0"/>
              <a:t>Phase Parallel</a:t>
            </a:r>
            <a:r>
              <a:rPr lang="en-US" altLang="zh-CN" dirty="0"/>
              <a:t>)</a:t>
            </a:r>
            <a:r>
              <a:rPr lang="en-US" dirty="0"/>
              <a:t> </a:t>
            </a:r>
            <a:endParaRPr lang="en-CN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453B90EA-E3EB-B54D-A465-521B1CD16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851" y="2281929"/>
            <a:ext cx="3637516" cy="3294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73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"/>
          <p:cNvSpPr txBox="1"/>
          <p:nvPr/>
        </p:nvSpPr>
        <p:spPr>
          <a:xfrm>
            <a:off x="671965" y="2368353"/>
            <a:ext cx="123432" cy="246990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965181" y="2390072"/>
            <a:ext cx="4743286" cy="241861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主进程：串行、协调任务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子进程：计算子任务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249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划分设计技术（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6.1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2822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与相并行结合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                                           </a:t>
            </a:r>
            <a:r>
              <a:rPr lang="en-US" altLang="zh-CN" sz="153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Slave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主进程易成为瓶颈</a:t>
            </a: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2449C262-61E1-2745-B4E1-DBAD27B17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600" dirty="0" err="1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主－从并行</a:t>
            </a:r>
            <a:r>
              <a:rPr lang="en-US" altLang="zh-CN" sz="36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Master-Slave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Parallel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  <a:endParaRPr lang="en-CN" sz="36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4B89CBA-43A4-1F42-B842-8C3D9BB80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749" y="2870158"/>
            <a:ext cx="3522330" cy="182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03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390324" y="2052914"/>
            <a:ext cx="1149842" cy="496107"/>
          </a:xfrm>
          <a:custGeom>
            <a:avLst/>
            <a:gdLst>
              <a:gd name="connsiteX0" fmla="*/ 1338326 w 1344676"/>
              <a:gd name="connsiteY0" fmla="*/ 6350 h 580170"/>
              <a:gd name="connsiteX1" fmla="*/ 6350 w 1344676"/>
              <a:gd name="connsiteY1" fmla="*/ 573820 h 5801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44676" h="580170">
                <a:moveTo>
                  <a:pt x="1338326" y="6350"/>
                </a:moveTo>
                <a:lnTo>
                  <a:pt x="6350" y="57382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" name="Freeform 3"/>
          <p:cNvSpPr/>
          <p:nvPr/>
        </p:nvSpPr>
        <p:spPr>
          <a:xfrm>
            <a:off x="5309070" y="2503267"/>
            <a:ext cx="106860" cy="77510"/>
          </a:xfrm>
          <a:custGeom>
            <a:avLst/>
            <a:gdLst>
              <a:gd name="connsiteX0" fmla="*/ 124967 w 124967"/>
              <a:gd name="connsiteY0" fmla="*/ 86835 h 90644"/>
              <a:gd name="connsiteX1" fmla="*/ 0 w 124967"/>
              <a:gd name="connsiteY1" fmla="*/ 90644 h 90644"/>
              <a:gd name="connsiteX2" fmla="*/ 97535 w 124967"/>
              <a:gd name="connsiteY2" fmla="*/ 0 h 90644"/>
              <a:gd name="connsiteX3" fmla="*/ 124967 w 124967"/>
              <a:gd name="connsiteY3" fmla="*/ 86835 h 906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4967" h="90644">
                <a:moveTo>
                  <a:pt x="124967" y="86835"/>
                </a:moveTo>
                <a:lnTo>
                  <a:pt x="0" y="90644"/>
                </a:lnTo>
                <a:lnTo>
                  <a:pt x="97535" y="0"/>
                </a:lnTo>
                <a:lnTo>
                  <a:pt x="124967" y="868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" name="Freeform 3"/>
          <p:cNvSpPr/>
          <p:nvPr/>
        </p:nvSpPr>
        <p:spPr>
          <a:xfrm>
            <a:off x="6006725" y="2052915"/>
            <a:ext cx="533441" cy="469403"/>
          </a:xfrm>
          <a:custGeom>
            <a:avLst/>
            <a:gdLst>
              <a:gd name="connsiteX0" fmla="*/ 617480 w 623830"/>
              <a:gd name="connsiteY0" fmla="*/ 6350 h 548941"/>
              <a:gd name="connsiteX1" fmla="*/ 6350 w 623830"/>
              <a:gd name="connsiteY1" fmla="*/ 542591 h 54894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23830" h="548941">
                <a:moveTo>
                  <a:pt x="617480" y="6350"/>
                </a:moveTo>
                <a:lnTo>
                  <a:pt x="6350" y="5425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" name="Freeform 3"/>
          <p:cNvSpPr/>
          <p:nvPr/>
        </p:nvSpPr>
        <p:spPr>
          <a:xfrm>
            <a:off x="5938497" y="2479168"/>
            <a:ext cx="101647" cy="101611"/>
          </a:xfrm>
          <a:custGeom>
            <a:avLst/>
            <a:gdLst>
              <a:gd name="connsiteX0" fmla="*/ 118871 w 118871"/>
              <a:gd name="connsiteY0" fmla="*/ 71601 h 118828"/>
              <a:gd name="connsiteX1" fmla="*/ 0 w 118871"/>
              <a:gd name="connsiteY1" fmla="*/ 118828 h 118828"/>
              <a:gd name="connsiteX2" fmla="*/ 70865 w 118871"/>
              <a:gd name="connsiteY2" fmla="*/ 0 h 118828"/>
              <a:gd name="connsiteX3" fmla="*/ 118871 w 118871"/>
              <a:gd name="connsiteY3" fmla="*/ 71601 h 118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8871" h="118828">
                <a:moveTo>
                  <a:pt x="118871" y="71601"/>
                </a:moveTo>
                <a:lnTo>
                  <a:pt x="0" y="118828"/>
                </a:lnTo>
                <a:lnTo>
                  <a:pt x="70865" y="0"/>
                </a:lnTo>
                <a:lnTo>
                  <a:pt x="118871" y="7160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" name="Freeform 3"/>
          <p:cNvSpPr/>
          <p:nvPr/>
        </p:nvSpPr>
        <p:spPr>
          <a:xfrm>
            <a:off x="6529308" y="2052914"/>
            <a:ext cx="559506" cy="470697"/>
          </a:xfrm>
          <a:custGeom>
            <a:avLst/>
            <a:gdLst>
              <a:gd name="connsiteX0" fmla="*/ 6350 w 654311"/>
              <a:gd name="connsiteY0" fmla="*/ 6350 h 550454"/>
              <a:gd name="connsiteX1" fmla="*/ 647961 w 654311"/>
              <a:gd name="connsiteY1" fmla="*/ 544104 h 5504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54311" h="550454">
                <a:moveTo>
                  <a:pt x="6350" y="6350"/>
                </a:moveTo>
                <a:lnTo>
                  <a:pt x="647961" y="5441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" name="Freeform 3"/>
          <p:cNvSpPr/>
          <p:nvPr/>
        </p:nvSpPr>
        <p:spPr>
          <a:xfrm>
            <a:off x="7057290" y="2481122"/>
            <a:ext cx="102299" cy="99656"/>
          </a:xfrm>
          <a:custGeom>
            <a:avLst/>
            <a:gdLst>
              <a:gd name="connsiteX0" fmla="*/ 45719 w 119633"/>
              <a:gd name="connsiteY0" fmla="*/ 0 h 116542"/>
              <a:gd name="connsiteX1" fmla="*/ 119633 w 119633"/>
              <a:gd name="connsiteY1" fmla="*/ 116542 h 116542"/>
              <a:gd name="connsiteX2" fmla="*/ 0 w 119633"/>
              <a:gd name="connsiteY2" fmla="*/ 73124 h 116542"/>
              <a:gd name="connsiteX3" fmla="*/ 45719 w 119633"/>
              <a:gd name="connsiteY3" fmla="*/ 0 h 116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19633" h="116542">
                <a:moveTo>
                  <a:pt x="45719" y="0"/>
                </a:moveTo>
                <a:lnTo>
                  <a:pt x="119633" y="116542"/>
                </a:lnTo>
                <a:lnTo>
                  <a:pt x="0" y="73124"/>
                </a:lnTo>
                <a:lnTo>
                  <a:pt x="45719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0" name="Freeform 3"/>
          <p:cNvSpPr/>
          <p:nvPr/>
        </p:nvSpPr>
        <p:spPr>
          <a:xfrm>
            <a:off x="6529307" y="2052915"/>
            <a:ext cx="1316656" cy="499359"/>
          </a:xfrm>
          <a:custGeom>
            <a:avLst/>
            <a:gdLst>
              <a:gd name="connsiteX0" fmla="*/ 6350 w 1539756"/>
              <a:gd name="connsiteY0" fmla="*/ 6350 h 583973"/>
              <a:gd name="connsiteX1" fmla="*/ 1533406 w 1539756"/>
              <a:gd name="connsiteY1" fmla="*/ 577623 h 5839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39756" h="583973">
                <a:moveTo>
                  <a:pt x="6350" y="6350"/>
                </a:moveTo>
                <a:lnTo>
                  <a:pt x="1533406" y="57762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1" name="Freeform 3"/>
          <p:cNvSpPr/>
          <p:nvPr/>
        </p:nvSpPr>
        <p:spPr>
          <a:xfrm>
            <a:off x="7822910" y="2508478"/>
            <a:ext cx="106209" cy="72299"/>
          </a:xfrm>
          <a:custGeom>
            <a:avLst/>
            <a:gdLst>
              <a:gd name="connsiteX0" fmla="*/ 24383 w 124205"/>
              <a:gd name="connsiteY0" fmla="*/ 0 h 84550"/>
              <a:gd name="connsiteX1" fmla="*/ 124205 w 124205"/>
              <a:gd name="connsiteY1" fmla="*/ 84550 h 84550"/>
              <a:gd name="connsiteX2" fmla="*/ 0 w 124205"/>
              <a:gd name="connsiteY2" fmla="*/ 84550 h 84550"/>
              <a:gd name="connsiteX3" fmla="*/ 24383 w 124205"/>
              <a:gd name="connsiteY3" fmla="*/ 0 h 845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4205" h="84550">
                <a:moveTo>
                  <a:pt x="24383" y="0"/>
                </a:moveTo>
                <a:lnTo>
                  <a:pt x="124205" y="84550"/>
                </a:lnTo>
                <a:lnTo>
                  <a:pt x="0" y="84550"/>
                </a:lnTo>
                <a:lnTo>
                  <a:pt x="24383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2" name="Freeform 3"/>
          <p:cNvSpPr/>
          <p:nvPr/>
        </p:nvSpPr>
        <p:spPr>
          <a:xfrm>
            <a:off x="6529307" y="2052914"/>
            <a:ext cx="15607" cy="3403664"/>
          </a:xfrm>
          <a:custGeom>
            <a:avLst/>
            <a:gdLst>
              <a:gd name="connsiteX0" fmla="*/ 6350 w 18251"/>
              <a:gd name="connsiteY0" fmla="*/ 6350 h 3980396"/>
              <a:gd name="connsiteX1" fmla="*/ 6350 w 18251"/>
              <a:gd name="connsiteY1" fmla="*/ 3974046 h 39803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8251" h="3980396">
                <a:moveTo>
                  <a:pt x="6350" y="6350"/>
                </a:moveTo>
                <a:lnTo>
                  <a:pt x="6350" y="397404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3" name="Freeform 3"/>
          <p:cNvSpPr/>
          <p:nvPr/>
        </p:nvSpPr>
        <p:spPr>
          <a:xfrm>
            <a:off x="6500831" y="5440859"/>
            <a:ext cx="69068" cy="117243"/>
          </a:xfrm>
          <a:custGeom>
            <a:avLst/>
            <a:gdLst>
              <a:gd name="connsiteX0" fmla="*/ 80771 w 80771"/>
              <a:gd name="connsiteY0" fmla="*/ 0 h 137109"/>
              <a:gd name="connsiteX1" fmla="*/ 39623 w 80771"/>
              <a:gd name="connsiteY1" fmla="*/ 137109 h 137109"/>
              <a:gd name="connsiteX2" fmla="*/ 0 w 80771"/>
              <a:gd name="connsiteY2" fmla="*/ 0 h 137109"/>
              <a:gd name="connsiteX3" fmla="*/ 80771 w 80771"/>
              <a:gd name="connsiteY3" fmla="*/ 0 h 1371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80771" h="137109">
                <a:moveTo>
                  <a:pt x="80771" y="0"/>
                </a:moveTo>
                <a:lnTo>
                  <a:pt x="39623" y="137109"/>
                </a:lnTo>
                <a:lnTo>
                  <a:pt x="0" y="0"/>
                </a:lnTo>
                <a:lnTo>
                  <a:pt x="8077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4" name="Freeform 3"/>
          <p:cNvSpPr/>
          <p:nvPr/>
        </p:nvSpPr>
        <p:spPr>
          <a:xfrm>
            <a:off x="5312131" y="2925709"/>
            <a:ext cx="15421" cy="46037"/>
          </a:xfrm>
          <a:custGeom>
            <a:avLst/>
            <a:gdLst>
              <a:gd name="connsiteX0" fmla="*/ 11684 w 18034"/>
              <a:gd name="connsiteY0" fmla="*/ 7876 h 53838"/>
              <a:gd name="connsiteX1" fmla="*/ 11684 w 18034"/>
              <a:gd name="connsiteY1" fmla="*/ 47488 h 53838"/>
              <a:gd name="connsiteX2" fmla="*/ 8632 w 18034"/>
              <a:gd name="connsiteY2" fmla="*/ 47488 h 53838"/>
              <a:gd name="connsiteX3" fmla="*/ 6350 w 18034"/>
              <a:gd name="connsiteY3" fmla="*/ 45961 h 53838"/>
              <a:gd name="connsiteX4" fmla="*/ 6350 w 18034"/>
              <a:gd name="connsiteY4" fmla="*/ 7876 h 53838"/>
              <a:gd name="connsiteX5" fmla="*/ 8632 w 18034"/>
              <a:gd name="connsiteY5" fmla="*/ 6350 h 53838"/>
              <a:gd name="connsiteX6" fmla="*/ 11684 w 18034"/>
              <a:gd name="connsiteY6" fmla="*/ 6350 h 53838"/>
              <a:gd name="connsiteX7" fmla="*/ 11684 w 18034"/>
              <a:gd name="connsiteY7" fmla="*/ 7876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38">
                <a:moveTo>
                  <a:pt x="11684" y="7876"/>
                </a:moveTo>
                <a:lnTo>
                  <a:pt x="11684" y="47488"/>
                </a:lnTo>
                <a:lnTo>
                  <a:pt x="8632" y="47488"/>
                </a:lnTo>
                <a:lnTo>
                  <a:pt x="6350" y="45961"/>
                </a:lnTo>
                <a:lnTo>
                  <a:pt x="6350" y="7876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5" name="Freeform 3"/>
          <p:cNvSpPr/>
          <p:nvPr/>
        </p:nvSpPr>
        <p:spPr>
          <a:xfrm>
            <a:off x="5312131" y="2979769"/>
            <a:ext cx="15421" cy="47983"/>
          </a:xfrm>
          <a:custGeom>
            <a:avLst/>
            <a:gdLst>
              <a:gd name="connsiteX0" fmla="*/ 11684 w 18034"/>
              <a:gd name="connsiteY0" fmla="*/ 7876 h 56114"/>
              <a:gd name="connsiteX1" fmla="*/ 11684 w 18034"/>
              <a:gd name="connsiteY1" fmla="*/ 47488 h 56114"/>
              <a:gd name="connsiteX2" fmla="*/ 10158 w 18034"/>
              <a:gd name="connsiteY2" fmla="*/ 49764 h 56114"/>
              <a:gd name="connsiteX3" fmla="*/ 8632 w 18034"/>
              <a:gd name="connsiteY3" fmla="*/ 47488 h 56114"/>
              <a:gd name="connsiteX4" fmla="*/ 6350 w 18034"/>
              <a:gd name="connsiteY4" fmla="*/ 45961 h 56114"/>
              <a:gd name="connsiteX5" fmla="*/ 6350 w 18034"/>
              <a:gd name="connsiteY5" fmla="*/ 7876 h 56114"/>
              <a:gd name="connsiteX6" fmla="*/ 8632 w 18034"/>
              <a:gd name="connsiteY6" fmla="*/ 6350 h 56114"/>
              <a:gd name="connsiteX7" fmla="*/ 11684 w 18034"/>
              <a:gd name="connsiteY7" fmla="*/ 6350 h 56114"/>
              <a:gd name="connsiteX8" fmla="*/ 11684 w 18034"/>
              <a:gd name="connsiteY8" fmla="*/ 787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114">
                <a:moveTo>
                  <a:pt x="11684" y="7876"/>
                </a:moveTo>
                <a:lnTo>
                  <a:pt x="11684" y="47488"/>
                </a:lnTo>
                <a:lnTo>
                  <a:pt x="10158" y="49764"/>
                </a:lnTo>
                <a:lnTo>
                  <a:pt x="8632" y="47488"/>
                </a:lnTo>
                <a:lnTo>
                  <a:pt x="6350" y="45961"/>
                </a:lnTo>
                <a:lnTo>
                  <a:pt x="6350" y="7876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6" name="Freeform 3"/>
          <p:cNvSpPr/>
          <p:nvPr/>
        </p:nvSpPr>
        <p:spPr>
          <a:xfrm>
            <a:off x="5312131" y="3035788"/>
            <a:ext cx="15421" cy="46037"/>
          </a:xfrm>
          <a:custGeom>
            <a:avLst/>
            <a:gdLst>
              <a:gd name="connsiteX0" fmla="*/ 11684 w 18034"/>
              <a:gd name="connsiteY0" fmla="*/ 7876 h 53838"/>
              <a:gd name="connsiteX1" fmla="*/ 11684 w 18034"/>
              <a:gd name="connsiteY1" fmla="*/ 47488 h 53838"/>
              <a:gd name="connsiteX2" fmla="*/ 8632 w 18034"/>
              <a:gd name="connsiteY2" fmla="*/ 47488 h 53838"/>
              <a:gd name="connsiteX3" fmla="*/ 6350 w 18034"/>
              <a:gd name="connsiteY3" fmla="*/ 45961 h 53838"/>
              <a:gd name="connsiteX4" fmla="*/ 6350 w 18034"/>
              <a:gd name="connsiteY4" fmla="*/ 7876 h 53838"/>
              <a:gd name="connsiteX5" fmla="*/ 8632 w 18034"/>
              <a:gd name="connsiteY5" fmla="*/ 6350 h 53838"/>
              <a:gd name="connsiteX6" fmla="*/ 11684 w 18034"/>
              <a:gd name="connsiteY6" fmla="*/ 6350 h 53838"/>
              <a:gd name="connsiteX7" fmla="*/ 11684 w 18034"/>
              <a:gd name="connsiteY7" fmla="*/ 7876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38">
                <a:moveTo>
                  <a:pt x="11684" y="7876"/>
                </a:moveTo>
                <a:lnTo>
                  <a:pt x="11684" y="47488"/>
                </a:lnTo>
                <a:lnTo>
                  <a:pt x="8632" y="47488"/>
                </a:lnTo>
                <a:lnTo>
                  <a:pt x="6350" y="45961"/>
                </a:lnTo>
                <a:lnTo>
                  <a:pt x="6350" y="7876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7" name="Freeform 3"/>
          <p:cNvSpPr/>
          <p:nvPr/>
        </p:nvSpPr>
        <p:spPr>
          <a:xfrm>
            <a:off x="5312131" y="3089848"/>
            <a:ext cx="15421" cy="47983"/>
          </a:xfrm>
          <a:custGeom>
            <a:avLst/>
            <a:gdLst>
              <a:gd name="connsiteX0" fmla="*/ 11684 w 18034"/>
              <a:gd name="connsiteY0" fmla="*/ 7876 h 56114"/>
              <a:gd name="connsiteX1" fmla="*/ 11684 w 18034"/>
              <a:gd name="connsiteY1" fmla="*/ 47488 h 56114"/>
              <a:gd name="connsiteX2" fmla="*/ 10158 w 18034"/>
              <a:gd name="connsiteY2" fmla="*/ 49764 h 56114"/>
              <a:gd name="connsiteX3" fmla="*/ 8632 w 18034"/>
              <a:gd name="connsiteY3" fmla="*/ 47488 h 56114"/>
              <a:gd name="connsiteX4" fmla="*/ 6350 w 18034"/>
              <a:gd name="connsiteY4" fmla="*/ 45961 h 56114"/>
              <a:gd name="connsiteX5" fmla="*/ 6350 w 18034"/>
              <a:gd name="connsiteY5" fmla="*/ 7876 h 56114"/>
              <a:gd name="connsiteX6" fmla="*/ 8632 w 18034"/>
              <a:gd name="connsiteY6" fmla="*/ 6350 h 56114"/>
              <a:gd name="connsiteX7" fmla="*/ 11684 w 18034"/>
              <a:gd name="connsiteY7" fmla="*/ 6350 h 56114"/>
              <a:gd name="connsiteX8" fmla="*/ 11684 w 18034"/>
              <a:gd name="connsiteY8" fmla="*/ 787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114">
                <a:moveTo>
                  <a:pt x="11684" y="7876"/>
                </a:moveTo>
                <a:lnTo>
                  <a:pt x="11684" y="47488"/>
                </a:lnTo>
                <a:lnTo>
                  <a:pt x="10158" y="49764"/>
                </a:lnTo>
                <a:lnTo>
                  <a:pt x="8632" y="47488"/>
                </a:lnTo>
                <a:lnTo>
                  <a:pt x="6350" y="45961"/>
                </a:lnTo>
                <a:lnTo>
                  <a:pt x="6350" y="7876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8" name="Freeform 3"/>
          <p:cNvSpPr/>
          <p:nvPr/>
        </p:nvSpPr>
        <p:spPr>
          <a:xfrm>
            <a:off x="5312131" y="3145213"/>
            <a:ext cx="15421" cy="46679"/>
          </a:xfrm>
          <a:custGeom>
            <a:avLst/>
            <a:gdLst>
              <a:gd name="connsiteX0" fmla="*/ 11684 w 18034"/>
              <a:gd name="connsiteY0" fmla="*/ 8626 h 54588"/>
              <a:gd name="connsiteX1" fmla="*/ 11684 w 18034"/>
              <a:gd name="connsiteY1" fmla="*/ 48238 h 54588"/>
              <a:gd name="connsiteX2" fmla="*/ 8632 w 18034"/>
              <a:gd name="connsiteY2" fmla="*/ 48238 h 54588"/>
              <a:gd name="connsiteX3" fmla="*/ 6350 w 18034"/>
              <a:gd name="connsiteY3" fmla="*/ 45961 h 54588"/>
              <a:gd name="connsiteX4" fmla="*/ 6350 w 18034"/>
              <a:gd name="connsiteY4" fmla="*/ 8626 h 54588"/>
              <a:gd name="connsiteX5" fmla="*/ 8632 w 18034"/>
              <a:gd name="connsiteY5" fmla="*/ 6350 h 54588"/>
              <a:gd name="connsiteX6" fmla="*/ 11684 w 18034"/>
              <a:gd name="connsiteY6" fmla="*/ 6350 h 54588"/>
              <a:gd name="connsiteX7" fmla="*/ 11684 w 18034"/>
              <a:gd name="connsiteY7" fmla="*/ 8626 h 54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4588">
                <a:moveTo>
                  <a:pt x="11684" y="8626"/>
                </a:moveTo>
                <a:lnTo>
                  <a:pt x="11684" y="48238"/>
                </a:lnTo>
                <a:lnTo>
                  <a:pt x="8632" y="48238"/>
                </a:lnTo>
                <a:lnTo>
                  <a:pt x="6350" y="45961"/>
                </a:lnTo>
                <a:lnTo>
                  <a:pt x="6350" y="8626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9" name="Freeform 3"/>
          <p:cNvSpPr/>
          <p:nvPr/>
        </p:nvSpPr>
        <p:spPr>
          <a:xfrm>
            <a:off x="5312131" y="3199274"/>
            <a:ext cx="15421" cy="48636"/>
          </a:xfrm>
          <a:custGeom>
            <a:avLst/>
            <a:gdLst>
              <a:gd name="connsiteX0" fmla="*/ 11684 w 18034"/>
              <a:gd name="connsiteY0" fmla="*/ 8639 h 56877"/>
              <a:gd name="connsiteX1" fmla="*/ 11684 w 18034"/>
              <a:gd name="connsiteY1" fmla="*/ 48237 h 56877"/>
              <a:gd name="connsiteX2" fmla="*/ 10158 w 18034"/>
              <a:gd name="connsiteY2" fmla="*/ 50527 h 56877"/>
              <a:gd name="connsiteX3" fmla="*/ 8632 w 18034"/>
              <a:gd name="connsiteY3" fmla="*/ 48237 h 56877"/>
              <a:gd name="connsiteX4" fmla="*/ 6350 w 18034"/>
              <a:gd name="connsiteY4" fmla="*/ 45961 h 56877"/>
              <a:gd name="connsiteX5" fmla="*/ 6350 w 18034"/>
              <a:gd name="connsiteY5" fmla="*/ 8639 h 56877"/>
              <a:gd name="connsiteX6" fmla="*/ 8632 w 18034"/>
              <a:gd name="connsiteY6" fmla="*/ 8639 h 56877"/>
              <a:gd name="connsiteX7" fmla="*/ 10158 w 18034"/>
              <a:gd name="connsiteY7" fmla="*/ 6350 h 56877"/>
              <a:gd name="connsiteX8" fmla="*/ 11684 w 18034"/>
              <a:gd name="connsiteY8" fmla="*/ 8639 h 56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877">
                <a:moveTo>
                  <a:pt x="11684" y="8639"/>
                </a:moveTo>
                <a:lnTo>
                  <a:pt x="11684" y="48237"/>
                </a:lnTo>
                <a:lnTo>
                  <a:pt x="10158" y="50527"/>
                </a:lnTo>
                <a:lnTo>
                  <a:pt x="8632" y="48237"/>
                </a:lnTo>
                <a:lnTo>
                  <a:pt x="6350" y="45961"/>
                </a:lnTo>
                <a:lnTo>
                  <a:pt x="6350" y="8639"/>
                </a:lnTo>
                <a:lnTo>
                  <a:pt x="8632" y="8639"/>
                </a:lnTo>
                <a:lnTo>
                  <a:pt x="10158" y="6350"/>
                </a:lnTo>
                <a:lnTo>
                  <a:pt x="11684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0" name="Freeform 3"/>
          <p:cNvSpPr/>
          <p:nvPr/>
        </p:nvSpPr>
        <p:spPr>
          <a:xfrm>
            <a:off x="5312131" y="3255292"/>
            <a:ext cx="15421" cy="46678"/>
          </a:xfrm>
          <a:custGeom>
            <a:avLst/>
            <a:gdLst>
              <a:gd name="connsiteX0" fmla="*/ 11684 w 18034"/>
              <a:gd name="connsiteY0" fmla="*/ 8626 h 54587"/>
              <a:gd name="connsiteX1" fmla="*/ 11684 w 18034"/>
              <a:gd name="connsiteY1" fmla="*/ 48237 h 54587"/>
              <a:gd name="connsiteX2" fmla="*/ 8632 w 18034"/>
              <a:gd name="connsiteY2" fmla="*/ 48237 h 54587"/>
              <a:gd name="connsiteX3" fmla="*/ 6350 w 18034"/>
              <a:gd name="connsiteY3" fmla="*/ 45947 h 54587"/>
              <a:gd name="connsiteX4" fmla="*/ 6350 w 18034"/>
              <a:gd name="connsiteY4" fmla="*/ 8626 h 54587"/>
              <a:gd name="connsiteX5" fmla="*/ 8632 w 18034"/>
              <a:gd name="connsiteY5" fmla="*/ 6350 h 54587"/>
              <a:gd name="connsiteX6" fmla="*/ 11684 w 18034"/>
              <a:gd name="connsiteY6" fmla="*/ 6350 h 54587"/>
              <a:gd name="connsiteX7" fmla="*/ 11684 w 18034"/>
              <a:gd name="connsiteY7" fmla="*/ 8626 h 54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4587">
                <a:moveTo>
                  <a:pt x="11684" y="8626"/>
                </a:moveTo>
                <a:lnTo>
                  <a:pt x="11684" y="48237"/>
                </a:lnTo>
                <a:lnTo>
                  <a:pt x="8632" y="48237"/>
                </a:lnTo>
                <a:lnTo>
                  <a:pt x="6350" y="45947"/>
                </a:lnTo>
                <a:lnTo>
                  <a:pt x="6350" y="8626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1" name="Freeform 3"/>
          <p:cNvSpPr/>
          <p:nvPr/>
        </p:nvSpPr>
        <p:spPr>
          <a:xfrm>
            <a:off x="5312131" y="3309352"/>
            <a:ext cx="15421" cy="47983"/>
          </a:xfrm>
          <a:custGeom>
            <a:avLst/>
            <a:gdLst>
              <a:gd name="connsiteX0" fmla="*/ 11684 w 18034"/>
              <a:gd name="connsiteY0" fmla="*/ 8626 h 56114"/>
              <a:gd name="connsiteX1" fmla="*/ 11684 w 18034"/>
              <a:gd name="connsiteY1" fmla="*/ 48238 h 56114"/>
              <a:gd name="connsiteX2" fmla="*/ 10158 w 18034"/>
              <a:gd name="connsiteY2" fmla="*/ 49764 h 56114"/>
              <a:gd name="connsiteX3" fmla="*/ 6350 w 18034"/>
              <a:gd name="connsiteY3" fmla="*/ 45947 h 56114"/>
              <a:gd name="connsiteX4" fmla="*/ 6350 w 18034"/>
              <a:gd name="connsiteY4" fmla="*/ 8626 h 56114"/>
              <a:gd name="connsiteX5" fmla="*/ 8632 w 18034"/>
              <a:gd name="connsiteY5" fmla="*/ 8626 h 56114"/>
              <a:gd name="connsiteX6" fmla="*/ 10158 w 18034"/>
              <a:gd name="connsiteY6" fmla="*/ 6350 h 56114"/>
              <a:gd name="connsiteX7" fmla="*/ 11684 w 18034"/>
              <a:gd name="connsiteY7" fmla="*/ 862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6114">
                <a:moveTo>
                  <a:pt x="11684" y="8626"/>
                </a:moveTo>
                <a:lnTo>
                  <a:pt x="11684" y="48238"/>
                </a:lnTo>
                <a:lnTo>
                  <a:pt x="10158" y="49764"/>
                </a:lnTo>
                <a:lnTo>
                  <a:pt x="6350" y="45947"/>
                </a:lnTo>
                <a:lnTo>
                  <a:pt x="6350" y="8626"/>
                </a:lnTo>
                <a:lnTo>
                  <a:pt x="8632" y="8626"/>
                </a:lnTo>
                <a:lnTo>
                  <a:pt x="10158" y="6350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2" name="Freeform 3"/>
          <p:cNvSpPr/>
          <p:nvPr/>
        </p:nvSpPr>
        <p:spPr>
          <a:xfrm>
            <a:off x="5312131" y="3365359"/>
            <a:ext cx="15421" cy="46037"/>
          </a:xfrm>
          <a:custGeom>
            <a:avLst/>
            <a:gdLst>
              <a:gd name="connsiteX0" fmla="*/ 11684 w 18034"/>
              <a:gd name="connsiteY0" fmla="*/ 8640 h 53838"/>
              <a:gd name="connsiteX1" fmla="*/ 11684 w 18034"/>
              <a:gd name="connsiteY1" fmla="*/ 47488 h 53838"/>
              <a:gd name="connsiteX2" fmla="*/ 8632 w 18034"/>
              <a:gd name="connsiteY2" fmla="*/ 47488 h 53838"/>
              <a:gd name="connsiteX3" fmla="*/ 6350 w 18034"/>
              <a:gd name="connsiteY3" fmla="*/ 45961 h 53838"/>
              <a:gd name="connsiteX4" fmla="*/ 6350 w 18034"/>
              <a:gd name="connsiteY4" fmla="*/ 8640 h 53838"/>
              <a:gd name="connsiteX5" fmla="*/ 8632 w 18034"/>
              <a:gd name="connsiteY5" fmla="*/ 6350 h 53838"/>
              <a:gd name="connsiteX6" fmla="*/ 11684 w 18034"/>
              <a:gd name="connsiteY6" fmla="*/ 6350 h 53838"/>
              <a:gd name="connsiteX7" fmla="*/ 11684 w 18034"/>
              <a:gd name="connsiteY7" fmla="*/ 8640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38">
                <a:moveTo>
                  <a:pt x="11684" y="8640"/>
                </a:moveTo>
                <a:lnTo>
                  <a:pt x="11684" y="47488"/>
                </a:lnTo>
                <a:lnTo>
                  <a:pt x="8632" y="47488"/>
                </a:lnTo>
                <a:lnTo>
                  <a:pt x="6350" y="45961"/>
                </a:lnTo>
                <a:lnTo>
                  <a:pt x="6350" y="8640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86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3" name="Freeform 3"/>
          <p:cNvSpPr/>
          <p:nvPr/>
        </p:nvSpPr>
        <p:spPr>
          <a:xfrm>
            <a:off x="5312131" y="3419419"/>
            <a:ext cx="15421" cy="47995"/>
          </a:xfrm>
          <a:custGeom>
            <a:avLst/>
            <a:gdLst>
              <a:gd name="connsiteX0" fmla="*/ 11684 w 18034"/>
              <a:gd name="connsiteY0" fmla="*/ 8639 h 56127"/>
              <a:gd name="connsiteX1" fmla="*/ 11684 w 18034"/>
              <a:gd name="connsiteY1" fmla="*/ 48251 h 56127"/>
              <a:gd name="connsiteX2" fmla="*/ 10158 w 18034"/>
              <a:gd name="connsiteY2" fmla="*/ 49777 h 56127"/>
              <a:gd name="connsiteX3" fmla="*/ 6350 w 18034"/>
              <a:gd name="connsiteY3" fmla="*/ 45961 h 56127"/>
              <a:gd name="connsiteX4" fmla="*/ 6350 w 18034"/>
              <a:gd name="connsiteY4" fmla="*/ 8639 h 56127"/>
              <a:gd name="connsiteX5" fmla="*/ 8632 w 18034"/>
              <a:gd name="connsiteY5" fmla="*/ 8639 h 56127"/>
              <a:gd name="connsiteX6" fmla="*/ 10158 w 18034"/>
              <a:gd name="connsiteY6" fmla="*/ 6350 h 56127"/>
              <a:gd name="connsiteX7" fmla="*/ 11684 w 18034"/>
              <a:gd name="connsiteY7" fmla="*/ 8639 h 56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6127">
                <a:moveTo>
                  <a:pt x="11684" y="8639"/>
                </a:moveTo>
                <a:lnTo>
                  <a:pt x="11684" y="48251"/>
                </a:lnTo>
                <a:lnTo>
                  <a:pt x="10158" y="49777"/>
                </a:lnTo>
                <a:lnTo>
                  <a:pt x="6350" y="45961"/>
                </a:lnTo>
                <a:lnTo>
                  <a:pt x="6350" y="8639"/>
                </a:lnTo>
                <a:lnTo>
                  <a:pt x="8632" y="8639"/>
                </a:lnTo>
                <a:lnTo>
                  <a:pt x="10158" y="6350"/>
                </a:lnTo>
                <a:lnTo>
                  <a:pt x="11684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4" name="Freeform 3"/>
          <p:cNvSpPr/>
          <p:nvPr/>
        </p:nvSpPr>
        <p:spPr>
          <a:xfrm>
            <a:off x="5312131" y="3475437"/>
            <a:ext cx="15421" cy="46037"/>
          </a:xfrm>
          <a:custGeom>
            <a:avLst/>
            <a:gdLst>
              <a:gd name="connsiteX0" fmla="*/ 11684 w 18034"/>
              <a:gd name="connsiteY0" fmla="*/ 7877 h 53838"/>
              <a:gd name="connsiteX1" fmla="*/ 11684 w 18034"/>
              <a:gd name="connsiteY1" fmla="*/ 47488 h 53838"/>
              <a:gd name="connsiteX2" fmla="*/ 8632 w 18034"/>
              <a:gd name="connsiteY2" fmla="*/ 47488 h 53838"/>
              <a:gd name="connsiteX3" fmla="*/ 6350 w 18034"/>
              <a:gd name="connsiteY3" fmla="*/ 45961 h 53838"/>
              <a:gd name="connsiteX4" fmla="*/ 6350 w 18034"/>
              <a:gd name="connsiteY4" fmla="*/ 7877 h 53838"/>
              <a:gd name="connsiteX5" fmla="*/ 8632 w 18034"/>
              <a:gd name="connsiteY5" fmla="*/ 6350 h 53838"/>
              <a:gd name="connsiteX6" fmla="*/ 11684 w 18034"/>
              <a:gd name="connsiteY6" fmla="*/ 6350 h 53838"/>
              <a:gd name="connsiteX7" fmla="*/ 11684 w 18034"/>
              <a:gd name="connsiteY7" fmla="*/ 7877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38">
                <a:moveTo>
                  <a:pt x="11684" y="7877"/>
                </a:moveTo>
                <a:lnTo>
                  <a:pt x="11684" y="47488"/>
                </a:lnTo>
                <a:lnTo>
                  <a:pt x="8632" y="47488"/>
                </a:lnTo>
                <a:lnTo>
                  <a:pt x="6350" y="45961"/>
                </a:lnTo>
                <a:lnTo>
                  <a:pt x="6350" y="7877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787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5" name="Freeform 3"/>
          <p:cNvSpPr/>
          <p:nvPr/>
        </p:nvSpPr>
        <p:spPr>
          <a:xfrm>
            <a:off x="5312131" y="3529498"/>
            <a:ext cx="15421" cy="47983"/>
          </a:xfrm>
          <a:custGeom>
            <a:avLst/>
            <a:gdLst>
              <a:gd name="connsiteX0" fmla="*/ 11684 w 18034"/>
              <a:gd name="connsiteY0" fmla="*/ 10166 h 56114"/>
              <a:gd name="connsiteX1" fmla="*/ 11684 w 18034"/>
              <a:gd name="connsiteY1" fmla="*/ 47488 h 56114"/>
              <a:gd name="connsiteX2" fmla="*/ 10158 w 18034"/>
              <a:gd name="connsiteY2" fmla="*/ 49764 h 56114"/>
              <a:gd name="connsiteX3" fmla="*/ 8632 w 18034"/>
              <a:gd name="connsiteY3" fmla="*/ 47488 h 56114"/>
              <a:gd name="connsiteX4" fmla="*/ 6350 w 18034"/>
              <a:gd name="connsiteY4" fmla="*/ 45961 h 56114"/>
              <a:gd name="connsiteX5" fmla="*/ 6350 w 18034"/>
              <a:gd name="connsiteY5" fmla="*/ 10166 h 56114"/>
              <a:gd name="connsiteX6" fmla="*/ 10158 w 18034"/>
              <a:gd name="connsiteY6" fmla="*/ 6350 h 56114"/>
              <a:gd name="connsiteX7" fmla="*/ 11684 w 18034"/>
              <a:gd name="connsiteY7" fmla="*/ 7876 h 56114"/>
              <a:gd name="connsiteX8" fmla="*/ 11684 w 18034"/>
              <a:gd name="connsiteY8" fmla="*/ 1016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114">
                <a:moveTo>
                  <a:pt x="11684" y="10166"/>
                </a:moveTo>
                <a:lnTo>
                  <a:pt x="11684" y="47488"/>
                </a:lnTo>
                <a:lnTo>
                  <a:pt x="10158" y="49764"/>
                </a:lnTo>
                <a:lnTo>
                  <a:pt x="8632" y="47488"/>
                </a:lnTo>
                <a:lnTo>
                  <a:pt x="6350" y="45961"/>
                </a:lnTo>
                <a:lnTo>
                  <a:pt x="6350" y="10166"/>
                </a:lnTo>
                <a:lnTo>
                  <a:pt x="10158" y="6350"/>
                </a:lnTo>
                <a:lnTo>
                  <a:pt x="11684" y="7876"/>
                </a:lnTo>
                <a:lnTo>
                  <a:pt x="11684" y="1016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6" name="Freeform 3"/>
          <p:cNvSpPr/>
          <p:nvPr/>
        </p:nvSpPr>
        <p:spPr>
          <a:xfrm>
            <a:off x="5312131" y="3585515"/>
            <a:ext cx="15421" cy="46025"/>
          </a:xfrm>
          <a:custGeom>
            <a:avLst/>
            <a:gdLst>
              <a:gd name="connsiteX0" fmla="*/ 11684 w 18034"/>
              <a:gd name="connsiteY0" fmla="*/ 7876 h 53824"/>
              <a:gd name="connsiteX1" fmla="*/ 11684 w 18034"/>
              <a:gd name="connsiteY1" fmla="*/ 47474 h 53824"/>
              <a:gd name="connsiteX2" fmla="*/ 8632 w 18034"/>
              <a:gd name="connsiteY2" fmla="*/ 47474 h 53824"/>
              <a:gd name="connsiteX3" fmla="*/ 6350 w 18034"/>
              <a:gd name="connsiteY3" fmla="*/ 45198 h 53824"/>
              <a:gd name="connsiteX4" fmla="*/ 6350 w 18034"/>
              <a:gd name="connsiteY4" fmla="*/ 7876 h 53824"/>
              <a:gd name="connsiteX5" fmla="*/ 8632 w 18034"/>
              <a:gd name="connsiteY5" fmla="*/ 6350 h 53824"/>
              <a:gd name="connsiteX6" fmla="*/ 11684 w 18034"/>
              <a:gd name="connsiteY6" fmla="*/ 6350 h 53824"/>
              <a:gd name="connsiteX7" fmla="*/ 11684 w 18034"/>
              <a:gd name="connsiteY7" fmla="*/ 7876 h 53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24">
                <a:moveTo>
                  <a:pt x="11684" y="7876"/>
                </a:moveTo>
                <a:lnTo>
                  <a:pt x="11684" y="47474"/>
                </a:lnTo>
                <a:lnTo>
                  <a:pt x="8632" y="47474"/>
                </a:lnTo>
                <a:lnTo>
                  <a:pt x="6350" y="45198"/>
                </a:lnTo>
                <a:lnTo>
                  <a:pt x="6350" y="7876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7" name="Freeform 3"/>
          <p:cNvSpPr/>
          <p:nvPr/>
        </p:nvSpPr>
        <p:spPr>
          <a:xfrm>
            <a:off x="5312131" y="3639575"/>
            <a:ext cx="15421" cy="47983"/>
          </a:xfrm>
          <a:custGeom>
            <a:avLst/>
            <a:gdLst>
              <a:gd name="connsiteX0" fmla="*/ 11684 w 18034"/>
              <a:gd name="connsiteY0" fmla="*/ 10153 h 56114"/>
              <a:gd name="connsiteX1" fmla="*/ 11684 w 18034"/>
              <a:gd name="connsiteY1" fmla="*/ 47474 h 56114"/>
              <a:gd name="connsiteX2" fmla="*/ 10158 w 18034"/>
              <a:gd name="connsiteY2" fmla="*/ 49764 h 56114"/>
              <a:gd name="connsiteX3" fmla="*/ 8632 w 18034"/>
              <a:gd name="connsiteY3" fmla="*/ 47474 h 56114"/>
              <a:gd name="connsiteX4" fmla="*/ 6350 w 18034"/>
              <a:gd name="connsiteY4" fmla="*/ 47474 h 56114"/>
              <a:gd name="connsiteX5" fmla="*/ 6350 w 18034"/>
              <a:gd name="connsiteY5" fmla="*/ 10153 h 56114"/>
              <a:gd name="connsiteX6" fmla="*/ 10158 w 18034"/>
              <a:gd name="connsiteY6" fmla="*/ 6350 h 56114"/>
              <a:gd name="connsiteX7" fmla="*/ 11684 w 18034"/>
              <a:gd name="connsiteY7" fmla="*/ 7877 h 56114"/>
              <a:gd name="connsiteX8" fmla="*/ 11684 w 18034"/>
              <a:gd name="connsiteY8" fmla="*/ 10153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114">
                <a:moveTo>
                  <a:pt x="11684" y="10153"/>
                </a:moveTo>
                <a:lnTo>
                  <a:pt x="11684" y="47474"/>
                </a:lnTo>
                <a:lnTo>
                  <a:pt x="10158" y="49764"/>
                </a:lnTo>
                <a:lnTo>
                  <a:pt x="8632" y="47474"/>
                </a:lnTo>
                <a:lnTo>
                  <a:pt x="6350" y="47474"/>
                </a:lnTo>
                <a:lnTo>
                  <a:pt x="6350" y="10153"/>
                </a:lnTo>
                <a:lnTo>
                  <a:pt x="10158" y="6350"/>
                </a:lnTo>
                <a:lnTo>
                  <a:pt x="11684" y="7877"/>
                </a:lnTo>
                <a:lnTo>
                  <a:pt x="11684" y="1015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8" name="Freeform 3"/>
          <p:cNvSpPr/>
          <p:nvPr/>
        </p:nvSpPr>
        <p:spPr>
          <a:xfrm>
            <a:off x="5312131" y="3694942"/>
            <a:ext cx="15421" cy="46678"/>
          </a:xfrm>
          <a:custGeom>
            <a:avLst/>
            <a:gdLst>
              <a:gd name="connsiteX0" fmla="*/ 11684 w 18034"/>
              <a:gd name="connsiteY0" fmla="*/ 8626 h 54587"/>
              <a:gd name="connsiteX1" fmla="*/ 11684 w 18034"/>
              <a:gd name="connsiteY1" fmla="*/ 48237 h 54587"/>
              <a:gd name="connsiteX2" fmla="*/ 8632 w 18034"/>
              <a:gd name="connsiteY2" fmla="*/ 48237 h 54587"/>
              <a:gd name="connsiteX3" fmla="*/ 6350 w 18034"/>
              <a:gd name="connsiteY3" fmla="*/ 45947 h 54587"/>
              <a:gd name="connsiteX4" fmla="*/ 6350 w 18034"/>
              <a:gd name="connsiteY4" fmla="*/ 8626 h 54587"/>
              <a:gd name="connsiteX5" fmla="*/ 8632 w 18034"/>
              <a:gd name="connsiteY5" fmla="*/ 6350 h 54587"/>
              <a:gd name="connsiteX6" fmla="*/ 11684 w 18034"/>
              <a:gd name="connsiteY6" fmla="*/ 6350 h 54587"/>
              <a:gd name="connsiteX7" fmla="*/ 11684 w 18034"/>
              <a:gd name="connsiteY7" fmla="*/ 8626 h 54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4587">
                <a:moveTo>
                  <a:pt x="11684" y="8626"/>
                </a:moveTo>
                <a:lnTo>
                  <a:pt x="11684" y="48237"/>
                </a:lnTo>
                <a:lnTo>
                  <a:pt x="8632" y="48237"/>
                </a:lnTo>
                <a:lnTo>
                  <a:pt x="6350" y="45947"/>
                </a:lnTo>
                <a:lnTo>
                  <a:pt x="6350" y="8626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9" name="Freeform 3"/>
          <p:cNvSpPr/>
          <p:nvPr/>
        </p:nvSpPr>
        <p:spPr>
          <a:xfrm>
            <a:off x="5312131" y="3749002"/>
            <a:ext cx="15421" cy="48636"/>
          </a:xfrm>
          <a:custGeom>
            <a:avLst/>
            <a:gdLst>
              <a:gd name="connsiteX0" fmla="*/ 11684 w 18034"/>
              <a:gd name="connsiteY0" fmla="*/ 10916 h 56877"/>
              <a:gd name="connsiteX1" fmla="*/ 11684 w 18034"/>
              <a:gd name="connsiteY1" fmla="*/ 48238 h 56877"/>
              <a:gd name="connsiteX2" fmla="*/ 10158 w 18034"/>
              <a:gd name="connsiteY2" fmla="*/ 50527 h 56877"/>
              <a:gd name="connsiteX3" fmla="*/ 8632 w 18034"/>
              <a:gd name="connsiteY3" fmla="*/ 48238 h 56877"/>
              <a:gd name="connsiteX4" fmla="*/ 6350 w 18034"/>
              <a:gd name="connsiteY4" fmla="*/ 48238 h 56877"/>
              <a:gd name="connsiteX5" fmla="*/ 6350 w 18034"/>
              <a:gd name="connsiteY5" fmla="*/ 10916 h 56877"/>
              <a:gd name="connsiteX6" fmla="*/ 8632 w 18034"/>
              <a:gd name="connsiteY6" fmla="*/ 8626 h 56877"/>
              <a:gd name="connsiteX7" fmla="*/ 10158 w 18034"/>
              <a:gd name="connsiteY7" fmla="*/ 6350 h 56877"/>
              <a:gd name="connsiteX8" fmla="*/ 11684 w 18034"/>
              <a:gd name="connsiteY8" fmla="*/ 8626 h 56877"/>
              <a:gd name="connsiteX9" fmla="*/ 11684 w 18034"/>
              <a:gd name="connsiteY9" fmla="*/ 10916 h 56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034" h="56877">
                <a:moveTo>
                  <a:pt x="11684" y="10916"/>
                </a:moveTo>
                <a:lnTo>
                  <a:pt x="11684" y="48238"/>
                </a:lnTo>
                <a:lnTo>
                  <a:pt x="10158" y="50527"/>
                </a:lnTo>
                <a:lnTo>
                  <a:pt x="8632" y="48238"/>
                </a:lnTo>
                <a:lnTo>
                  <a:pt x="6350" y="48238"/>
                </a:lnTo>
                <a:lnTo>
                  <a:pt x="6350" y="10916"/>
                </a:lnTo>
                <a:lnTo>
                  <a:pt x="8632" y="8626"/>
                </a:lnTo>
                <a:lnTo>
                  <a:pt x="10158" y="6350"/>
                </a:lnTo>
                <a:lnTo>
                  <a:pt x="11684" y="8626"/>
                </a:lnTo>
                <a:lnTo>
                  <a:pt x="11684" y="109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0" name="Freeform 3"/>
          <p:cNvSpPr/>
          <p:nvPr/>
        </p:nvSpPr>
        <p:spPr>
          <a:xfrm>
            <a:off x="5312131" y="3805009"/>
            <a:ext cx="15421" cy="46690"/>
          </a:xfrm>
          <a:custGeom>
            <a:avLst/>
            <a:gdLst>
              <a:gd name="connsiteX0" fmla="*/ 11684 w 18034"/>
              <a:gd name="connsiteY0" fmla="*/ 8639 h 54601"/>
              <a:gd name="connsiteX1" fmla="*/ 11684 w 18034"/>
              <a:gd name="connsiteY1" fmla="*/ 48251 h 54601"/>
              <a:gd name="connsiteX2" fmla="*/ 8632 w 18034"/>
              <a:gd name="connsiteY2" fmla="*/ 48251 h 54601"/>
              <a:gd name="connsiteX3" fmla="*/ 6350 w 18034"/>
              <a:gd name="connsiteY3" fmla="*/ 45961 h 54601"/>
              <a:gd name="connsiteX4" fmla="*/ 6350 w 18034"/>
              <a:gd name="connsiteY4" fmla="*/ 8639 h 54601"/>
              <a:gd name="connsiteX5" fmla="*/ 8632 w 18034"/>
              <a:gd name="connsiteY5" fmla="*/ 6350 h 54601"/>
              <a:gd name="connsiteX6" fmla="*/ 11684 w 18034"/>
              <a:gd name="connsiteY6" fmla="*/ 6350 h 54601"/>
              <a:gd name="connsiteX7" fmla="*/ 11684 w 18034"/>
              <a:gd name="connsiteY7" fmla="*/ 8639 h 54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4601">
                <a:moveTo>
                  <a:pt x="11684" y="8639"/>
                </a:moveTo>
                <a:lnTo>
                  <a:pt x="11684" y="48251"/>
                </a:lnTo>
                <a:lnTo>
                  <a:pt x="8632" y="48251"/>
                </a:lnTo>
                <a:lnTo>
                  <a:pt x="6350" y="45961"/>
                </a:lnTo>
                <a:lnTo>
                  <a:pt x="6350" y="8639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1" name="Freeform 3"/>
          <p:cNvSpPr/>
          <p:nvPr/>
        </p:nvSpPr>
        <p:spPr>
          <a:xfrm>
            <a:off x="5312131" y="3859069"/>
            <a:ext cx="15421" cy="47995"/>
          </a:xfrm>
          <a:custGeom>
            <a:avLst/>
            <a:gdLst>
              <a:gd name="connsiteX0" fmla="*/ 11684 w 18034"/>
              <a:gd name="connsiteY0" fmla="*/ 10166 h 56128"/>
              <a:gd name="connsiteX1" fmla="*/ 11684 w 18034"/>
              <a:gd name="connsiteY1" fmla="*/ 48251 h 56128"/>
              <a:gd name="connsiteX2" fmla="*/ 10158 w 18034"/>
              <a:gd name="connsiteY2" fmla="*/ 49778 h 56128"/>
              <a:gd name="connsiteX3" fmla="*/ 8632 w 18034"/>
              <a:gd name="connsiteY3" fmla="*/ 48251 h 56128"/>
              <a:gd name="connsiteX4" fmla="*/ 6350 w 18034"/>
              <a:gd name="connsiteY4" fmla="*/ 48251 h 56128"/>
              <a:gd name="connsiteX5" fmla="*/ 6350 w 18034"/>
              <a:gd name="connsiteY5" fmla="*/ 10166 h 56128"/>
              <a:gd name="connsiteX6" fmla="*/ 8632 w 18034"/>
              <a:gd name="connsiteY6" fmla="*/ 8640 h 56128"/>
              <a:gd name="connsiteX7" fmla="*/ 10158 w 18034"/>
              <a:gd name="connsiteY7" fmla="*/ 6350 h 56128"/>
              <a:gd name="connsiteX8" fmla="*/ 11684 w 18034"/>
              <a:gd name="connsiteY8" fmla="*/ 8640 h 56128"/>
              <a:gd name="connsiteX9" fmla="*/ 11684 w 18034"/>
              <a:gd name="connsiteY9" fmla="*/ 10166 h 56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034" h="56128">
                <a:moveTo>
                  <a:pt x="11684" y="10166"/>
                </a:moveTo>
                <a:lnTo>
                  <a:pt x="11684" y="48251"/>
                </a:lnTo>
                <a:lnTo>
                  <a:pt x="10158" y="49778"/>
                </a:lnTo>
                <a:lnTo>
                  <a:pt x="8632" y="48251"/>
                </a:lnTo>
                <a:lnTo>
                  <a:pt x="6350" y="48251"/>
                </a:lnTo>
                <a:lnTo>
                  <a:pt x="6350" y="10166"/>
                </a:lnTo>
                <a:lnTo>
                  <a:pt x="8632" y="8640"/>
                </a:lnTo>
                <a:lnTo>
                  <a:pt x="10158" y="6350"/>
                </a:lnTo>
                <a:lnTo>
                  <a:pt x="11684" y="8640"/>
                </a:lnTo>
                <a:lnTo>
                  <a:pt x="11684" y="1016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2" name="Freeform 3"/>
          <p:cNvSpPr/>
          <p:nvPr/>
        </p:nvSpPr>
        <p:spPr>
          <a:xfrm>
            <a:off x="5312131" y="3915088"/>
            <a:ext cx="15421" cy="17375"/>
          </a:xfrm>
          <a:custGeom>
            <a:avLst/>
            <a:gdLst>
              <a:gd name="connsiteX0" fmla="*/ 11684 w 18034"/>
              <a:gd name="connsiteY0" fmla="*/ 8639 h 20319"/>
              <a:gd name="connsiteX1" fmla="*/ 11684 w 18034"/>
              <a:gd name="connsiteY1" fmla="*/ 12443 h 20319"/>
              <a:gd name="connsiteX2" fmla="*/ 10158 w 18034"/>
              <a:gd name="connsiteY2" fmla="*/ 13969 h 20319"/>
              <a:gd name="connsiteX3" fmla="*/ 6350 w 18034"/>
              <a:gd name="connsiteY3" fmla="*/ 10166 h 20319"/>
              <a:gd name="connsiteX4" fmla="*/ 6350 w 18034"/>
              <a:gd name="connsiteY4" fmla="*/ 8639 h 20319"/>
              <a:gd name="connsiteX5" fmla="*/ 8632 w 18034"/>
              <a:gd name="connsiteY5" fmla="*/ 6350 h 20319"/>
              <a:gd name="connsiteX6" fmla="*/ 11684 w 18034"/>
              <a:gd name="connsiteY6" fmla="*/ 6350 h 20319"/>
              <a:gd name="connsiteX7" fmla="*/ 11684 w 18034"/>
              <a:gd name="connsiteY7" fmla="*/ 8639 h 2031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20319">
                <a:moveTo>
                  <a:pt x="11684" y="8639"/>
                </a:moveTo>
                <a:lnTo>
                  <a:pt x="11684" y="12443"/>
                </a:lnTo>
                <a:lnTo>
                  <a:pt x="10158" y="13969"/>
                </a:lnTo>
                <a:lnTo>
                  <a:pt x="6350" y="10166"/>
                </a:lnTo>
                <a:lnTo>
                  <a:pt x="6350" y="8639"/>
                </a:lnTo>
                <a:lnTo>
                  <a:pt x="8632" y="6350"/>
                </a:lnTo>
                <a:lnTo>
                  <a:pt x="11684" y="6350"/>
                </a:lnTo>
                <a:lnTo>
                  <a:pt x="11684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3" name="Freeform 3"/>
          <p:cNvSpPr/>
          <p:nvPr/>
        </p:nvSpPr>
        <p:spPr>
          <a:xfrm>
            <a:off x="5920066" y="2925709"/>
            <a:ext cx="15421" cy="46037"/>
          </a:xfrm>
          <a:custGeom>
            <a:avLst/>
            <a:gdLst>
              <a:gd name="connsiteX0" fmla="*/ 11684 w 18034"/>
              <a:gd name="connsiteY0" fmla="*/ 7876 h 53838"/>
              <a:gd name="connsiteX1" fmla="*/ 11684 w 18034"/>
              <a:gd name="connsiteY1" fmla="*/ 47488 h 53838"/>
              <a:gd name="connsiteX2" fmla="*/ 7876 w 18034"/>
              <a:gd name="connsiteY2" fmla="*/ 47488 h 53838"/>
              <a:gd name="connsiteX3" fmla="*/ 6350 w 18034"/>
              <a:gd name="connsiteY3" fmla="*/ 45961 h 53838"/>
              <a:gd name="connsiteX4" fmla="*/ 6350 w 18034"/>
              <a:gd name="connsiteY4" fmla="*/ 7876 h 53838"/>
              <a:gd name="connsiteX5" fmla="*/ 7876 w 18034"/>
              <a:gd name="connsiteY5" fmla="*/ 6350 h 53838"/>
              <a:gd name="connsiteX6" fmla="*/ 11684 w 18034"/>
              <a:gd name="connsiteY6" fmla="*/ 6350 h 53838"/>
              <a:gd name="connsiteX7" fmla="*/ 11684 w 18034"/>
              <a:gd name="connsiteY7" fmla="*/ 7876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38">
                <a:moveTo>
                  <a:pt x="11684" y="7876"/>
                </a:moveTo>
                <a:lnTo>
                  <a:pt x="11684" y="47488"/>
                </a:lnTo>
                <a:lnTo>
                  <a:pt x="7876" y="47488"/>
                </a:lnTo>
                <a:lnTo>
                  <a:pt x="6350" y="45961"/>
                </a:lnTo>
                <a:lnTo>
                  <a:pt x="6350" y="7876"/>
                </a:lnTo>
                <a:lnTo>
                  <a:pt x="7876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4" name="Freeform 3"/>
          <p:cNvSpPr/>
          <p:nvPr/>
        </p:nvSpPr>
        <p:spPr>
          <a:xfrm>
            <a:off x="5920066" y="2979769"/>
            <a:ext cx="15421" cy="47983"/>
          </a:xfrm>
          <a:custGeom>
            <a:avLst/>
            <a:gdLst>
              <a:gd name="connsiteX0" fmla="*/ 11684 w 18034"/>
              <a:gd name="connsiteY0" fmla="*/ 7876 h 56114"/>
              <a:gd name="connsiteX1" fmla="*/ 11684 w 18034"/>
              <a:gd name="connsiteY1" fmla="*/ 47488 h 56114"/>
              <a:gd name="connsiteX2" fmla="*/ 9401 w 18034"/>
              <a:gd name="connsiteY2" fmla="*/ 49764 h 56114"/>
              <a:gd name="connsiteX3" fmla="*/ 7876 w 18034"/>
              <a:gd name="connsiteY3" fmla="*/ 47488 h 56114"/>
              <a:gd name="connsiteX4" fmla="*/ 6350 w 18034"/>
              <a:gd name="connsiteY4" fmla="*/ 45961 h 56114"/>
              <a:gd name="connsiteX5" fmla="*/ 6350 w 18034"/>
              <a:gd name="connsiteY5" fmla="*/ 7876 h 56114"/>
              <a:gd name="connsiteX6" fmla="*/ 7876 w 18034"/>
              <a:gd name="connsiteY6" fmla="*/ 6350 h 56114"/>
              <a:gd name="connsiteX7" fmla="*/ 11684 w 18034"/>
              <a:gd name="connsiteY7" fmla="*/ 6350 h 56114"/>
              <a:gd name="connsiteX8" fmla="*/ 11684 w 18034"/>
              <a:gd name="connsiteY8" fmla="*/ 787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114">
                <a:moveTo>
                  <a:pt x="11684" y="7876"/>
                </a:moveTo>
                <a:lnTo>
                  <a:pt x="11684" y="47488"/>
                </a:lnTo>
                <a:lnTo>
                  <a:pt x="9401" y="49764"/>
                </a:lnTo>
                <a:lnTo>
                  <a:pt x="7876" y="47488"/>
                </a:lnTo>
                <a:lnTo>
                  <a:pt x="6350" y="45961"/>
                </a:lnTo>
                <a:lnTo>
                  <a:pt x="6350" y="7876"/>
                </a:lnTo>
                <a:lnTo>
                  <a:pt x="7876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5" name="Freeform 3"/>
          <p:cNvSpPr/>
          <p:nvPr/>
        </p:nvSpPr>
        <p:spPr>
          <a:xfrm>
            <a:off x="5920066" y="3035788"/>
            <a:ext cx="15421" cy="46037"/>
          </a:xfrm>
          <a:custGeom>
            <a:avLst/>
            <a:gdLst>
              <a:gd name="connsiteX0" fmla="*/ 11684 w 18034"/>
              <a:gd name="connsiteY0" fmla="*/ 7876 h 53838"/>
              <a:gd name="connsiteX1" fmla="*/ 11684 w 18034"/>
              <a:gd name="connsiteY1" fmla="*/ 47488 h 53838"/>
              <a:gd name="connsiteX2" fmla="*/ 7876 w 18034"/>
              <a:gd name="connsiteY2" fmla="*/ 47488 h 53838"/>
              <a:gd name="connsiteX3" fmla="*/ 6350 w 18034"/>
              <a:gd name="connsiteY3" fmla="*/ 45961 h 53838"/>
              <a:gd name="connsiteX4" fmla="*/ 6350 w 18034"/>
              <a:gd name="connsiteY4" fmla="*/ 7876 h 53838"/>
              <a:gd name="connsiteX5" fmla="*/ 7876 w 18034"/>
              <a:gd name="connsiteY5" fmla="*/ 6350 h 53838"/>
              <a:gd name="connsiteX6" fmla="*/ 11684 w 18034"/>
              <a:gd name="connsiteY6" fmla="*/ 6350 h 53838"/>
              <a:gd name="connsiteX7" fmla="*/ 11684 w 18034"/>
              <a:gd name="connsiteY7" fmla="*/ 7876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38">
                <a:moveTo>
                  <a:pt x="11684" y="7876"/>
                </a:moveTo>
                <a:lnTo>
                  <a:pt x="11684" y="47488"/>
                </a:lnTo>
                <a:lnTo>
                  <a:pt x="7876" y="47488"/>
                </a:lnTo>
                <a:lnTo>
                  <a:pt x="6350" y="45961"/>
                </a:lnTo>
                <a:lnTo>
                  <a:pt x="6350" y="7876"/>
                </a:lnTo>
                <a:lnTo>
                  <a:pt x="7876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6" name="Freeform 3"/>
          <p:cNvSpPr/>
          <p:nvPr/>
        </p:nvSpPr>
        <p:spPr>
          <a:xfrm>
            <a:off x="5920066" y="3089848"/>
            <a:ext cx="15421" cy="47983"/>
          </a:xfrm>
          <a:custGeom>
            <a:avLst/>
            <a:gdLst>
              <a:gd name="connsiteX0" fmla="*/ 11684 w 18034"/>
              <a:gd name="connsiteY0" fmla="*/ 7876 h 56114"/>
              <a:gd name="connsiteX1" fmla="*/ 11684 w 18034"/>
              <a:gd name="connsiteY1" fmla="*/ 47488 h 56114"/>
              <a:gd name="connsiteX2" fmla="*/ 9401 w 18034"/>
              <a:gd name="connsiteY2" fmla="*/ 49764 h 56114"/>
              <a:gd name="connsiteX3" fmla="*/ 7876 w 18034"/>
              <a:gd name="connsiteY3" fmla="*/ 47488 h 56114"/>
              <a:gd name="connsiteX4" fmla="*/ 6350 w 18034"/>
              <a:gd name="connsiteY4" fmla="*/ 45961 h 56114"/>
              <a:gd name="connsiteX5" fmla="*/ 6350 w 18034"/>
              <a:gd name="connsiteY5" fmla="*/ 7876 h 56114"/>
              <a:gd name="connsiteX6" fmla="*/ 7876 w 18034"/>
              <a:gd name="connsiteY6" fmla="*/ 6350 h 56114"/>
              <a:gd name="connsiteX7" fmla="*/ 11684 w 18034"/>
              <a:gd name="connsiteY7" fmla="*/ 6350 h 56114"/>
              <a:gd name="connsiteX8" fmla="*/ 11684 w 18034"/>
              <a:gd name="connsiteY8" fmla="*/ 787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114">
                <a:moveTo>
                  <a:pt x="11684" y="7876"/>
                </a:moveTo>
                <a:lnTo>
                  <a:pt x="11684" y="47488"/>
                </a:lnTo>
                <a:lnTo>
                  <a:pt x="9401" y="49764"/>
                </a:lnTo>
                <a:lnTo>
                  <a:pt x="7876" y="47488"/>
                </a:lnTo>
                <a:lnTo>
                  <a:pt x="6350" y="45961"/>
                </a:lnTo>
                <a:lnTo>
                  <a:pt x="6350" y="7876"/>
                </a:lnTo>
                <a:lnTo>
                  <a:pt x="7876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7" name="Freeform 3"/>
          <p:cNvSpPr/>
          <p:nvPr/>
        </p:nvSpPr>
        <p:spPr>
          <a:xfrm>
            <a:off x="5920066" y="3145213"/>
            <a:ext cx="15421" cy="46679"/>
          </a:xfrm>
          <a:custGeom>
            <a:avLst/>
            <a:gdLst>
              <a:gd name="connsiteX0" fmla="*/ 11684 w 18034"/>
              <a:gd name="connsiteY0" fmla="*/ 8626 h 54588"/>
              <a:gd name="connsiteX1" fmla="*/ 11684 w 18034"/>
              <a:gd name="connsiteY1" fmla="*/ 48238 h 54588"/>
              <a:gd name="connsiteX2" fmla="*/ 7876 w 18034"/>
              <a:gd name="connsiteY2" fmla="*/ 48238 h 54588"/>
              <a:gd name="connsiteX3" fmla="*/ 6350 w 18034"/>
              <a:gd name="connsiteY3" fmla="*/ 45961 h 54588"/>
              <a:gd name="connsiteX4" fmla="*/ 6350 w 18034"/>
              <a:gd name="connsiteY4" fmla="*/ 8626 h 54588"/>
              <a:gd name="connsiteX5" fmla="*/ 7876 w 18034"/>
              <a:gd name="connsiteY5" fmla="*/ 6350 h 54588"/>
              <a:gd name="connsiteX6" fmla="*/ 11684 w 18034"/>
              <a:gd name="connsiteY6" fmla="*/ 6350 h 54588"/>
              <a:gd name="connsiteX7" fmla="*/ 11684 w 18034"/>
              <a:gd name="connsiteY7" fmla="*/ 8626 h 54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4588">
                <a:moveTo>
                  <a:pt x="11684" y="8626"/>
                </a:moveTo>
                <a:lnTo>
                  <a:pt x="11684" y="48238"/>
                </a:lnTo>
                <a:lnTo>
                  <a:pt x="7876" y="48238"/>
                </a:lnTo>
                <a:lnTo>
                  <a:pt x="6350" y="45961"/>
                </a:lnTo>
                <a:lnTo>
                  <a:pt x="6350" y="8626"/>
                </a:lnTo>
                <a:lnTo>
                  <a:pt x="7876" y="6350"/>
                </a:lnTo>
                <a:lnTo>
                  <a:pt x="11684" y="6350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8" name="Freeform 3"/>
          <p:cNvSpPr/>
          <p:nvPr/>
        </p:nvSpPr>
        <p:spPr>
          <a:xfrm>
            <a:off x="5920066" y="3199274"/>
            <a:ext cx="15421" cy="48636"/>
          </a:xfrm>
          <a:custGeom>
            <a:avLst/>
            <a:gdLst>
              <a:gd name="connsiteX0" fmla="*/ 11684 w 18034"/>
              <a:gd name="connsiteY0" fmla="*/ 8639 h 56877"/>
              <a:gd name="connsiteX1" fmla="*/ 11684 w 18034"/>
              <a:gd name="connsiteY1" fmla="*/ 48237 h 56877"/>
              <a:gd name="connsiteX2" fmla="*/ 9401 w 18034"/>
              <a:gd name="connsiteY2" fmla="*/ 50527 h 56877"/>
              <a:gd name="connsiteX3" fmla="*/ 6350 w 18034"/>
              <a:gd name="connsiteY3" fmla="*/ 45961 h 56877"/>
              <a:gd name="connsiteX4" fmla="*/ 6350 w 18034"/>
              <a:gd name="connsiteY4" fmla="*/ 8639 h 56877"/>
              <a:gd name="connsiteX5" fmla="*/ 7876 w 18034"/>
              <a:gd name="connsiteY5" fmla="*/ 8639 h 56877"/>
              <a:gd name="connsiteX6" fmla="*/ 9401 w 18034"/>
              <a:gd name="connsiteY6" fmla="*/ 6350 h 56877"/>
              <a:gd name="connsiteX7" fmla="*/ 11684 w 18034"/>
              <a:gd name="connsiteY7" fmla="*/ 8639 h 56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6877">
                <a:moveTo>
                  <a:pt x="11684" y="8639"/>
                </a:moveTo>
                <a:lnTo>
                  <a:pt x="11684" y="48237"/>
                </a:lnTo>
                <a:lnTo>
                  <a:pt x="9401" y="50527"/>
                </a:lnTo>
                <a:lnTo>
                  <a:pt x="6350" y="45961"/>
                </a:lnTo>
                <a:lnTo>
                  <a:pt x="6350" y="8639"/>
                </a:lnTo>
                <a:lnTo>
                  <a:pt x="7876" y="8639"/>
                </a:lnTo>
                <a:lnTo>
                  <a:pt x="9401" y="6350"/>
                </a:lnTo>
                <a:lnTo>
                  <a:pt x="11684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39" name="Freeform 3"/>
          <p:cNvSpPr/>
          <p:nvPr/>
        </p:nvSpPr>
        <p:spPr>
          <a:xfrm>
            <a:off x="5920066" y="3255292"/>
            <a:ext cx="15421" cy="46678"/>
          </a:xfrm>
          <a:custGeom>
            <a:avLst/>
            <a:gdLst>
              <a:gd name="connsiteX0" fmla="*/ 11684 w 18034"/>
              <a:gd name="connsiteY0" fmla="*/ 8626 h 54587"/>
              <a:gd name="connsiteX1" fmla="*/ 11684 w 18034"/>
              <a:gd name="connsiteY1" fmla="*/ 48237 h 54587"/>
              <a:gd name="connsiteX2" fmla="*/ 7876 w 18034"/>
              <a:gd name="connsiteY2" fmla="*/ 48237 h 54587"/>
              <a:gd name="connsiteX3" fmla="*/ 6350 w 18034"/>
              <a:gd name="connsiteY3" fmla="*/ 45947 h 54587"/>
              <a:gd name="connsiteX4" fmla="*/ 6350 w 18034"/>
              <a:gd name="connsiteY4" fmla="*/ 8626 h 54587"/>
              <a:gd name="connsiteX5" fmla="*/ 7876 w 18034"/>
              <a:gd name="connsiteY5" fmla="*/ 6350 h 54587"/>
              <a:gd name="connsiteX6" fmla="*/ 11684 w 18034"/>
              <a:gd name="connsiteY6" fmla="*/ 6350 h 54587"/>
              <a:gd name="connsiteX7" fmla="*/ 11684 w 18034"/>
              <a:gd name="connsiteY7" fmla="*/ 8626 h 54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4587">
                <a:moveTo>
                  <a:pt x="11684" y="8626"/>
                </a:moveTo>
                <a:lnTo>
                  <a:pt x="11684" y="48237"/>
                </a:lnTo>
                <a:lnTo>
                  <a:pt x="7876" y="48237"/>
                </a:lnTo>
                <a:lnTo>
                  <a:pt x="6350" y="45947"/>
                </a:lnTo>
                <a:lnTo>
                  <a:pt x="6350" y="8626"/>
                </a:lnTo>
                <a:lnTo>
                  <a:pt x="7876" y="6350"/>
                </a:lnTo>
                <a:lnTo>
                  <a:pt x="11684" y="6350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0" name="Freeform 3"/>
          <p:cNvSpPr/>
          <p:nvPr/>
        </p:nvSpPr>
        <p:spPr>
          <a:xfrm>
            <a:off x="5920066" y="3309352"/>
            <a:ext cx="15421" cy="47983"/>
          </a:xfrm>
          <a:custGeom>
            <a:avLst/>
            <a:gdLst>
              <a:gd name="connsiteX0" fmla="*/ 11684 w 18034"/>
              <a:gd name="connsiteY0" fmla="*/ 8626 h 56114"/>
              <a:gd name="connsiteX1" fmla="*/ 11684 w 18034"/>
              <a:gd name="connsiteY1" fmla="*/ 48238 h 56114"/>
              <a:gd name="connsiteX2" fmla="*/ 9401 w 18034"/>
              <a:gd name="connsiteY2" fmla="*/ 49764 h 56114"/>
              <a:gd name="connsiteX3" fmla="*/ 7876 w 18034"/>
              <a:gd name="connsiteY3" fmla="*/ 48238 h 56114"/>
              <a:gd name="connsiteX4" fmla="*/ 6350 w 18034"/>
              <a:gd name="connsiteY4" fmla="*/ 45947 h 56114"/>
              <a:gd name="connsiteX5" fmla="*/ 6350 w 18034"/>
              <a:gd name="connsiteY5" fmla="*/ 8626 h 56114"/>
              <a:gd name="connsiteX6" fmla="*/ 7876 w 18034"/>
              <a:gd name="connsiteY6" fmla="*/ 8626 h 56114"/>
              <a:gd name="connsiteX7" fmla="*/ 9401 w 18034"/>
              <a:gd name="connsiteY7" fmla="*/ 6350 h 56114"/>
              <a:gd name="connsiteX8" fmla="*/ 11684 w 18034"/>
              <a:gd name="connsiteY8" fmla="*/ 862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114">
                <a:moveTo>
                  <a:pt x="11684" y="8626"/>
                </a:moveTo>
                <a:lnTo>
                  <a:pt x="11684" y="48238"/>
                </a:lnTo>
                <a:lnTo>
                  <a:pt x="9401" y="49764"/>
                </a:lnTo>
                <a:lnTo>
                  <a:pt x="7876" y="48238"/>
                </a:lnTo>
                <a:lnTo>
                  <a:pt x="6350" y="45947"/>
                </a:lnTo>
                <a:lnTo>
                  <a:pt x="6350" y="8626"/>
                </a:lnTo>
                <a:lnTo>
                  <a:pt x="7876" y="8626"/>
                </a:lnTo>
                <a:lnTo>
                  <a:pt x="9401" y="6350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1" name="Freeform 3"/>
          <p:cNvSpPr/>
          <p:nvPr/>
        </p:nvSpPr>
        <p:spPr>
          <a:xfrm>
            <a:off x="5920066" y="3365359"/>
            <a:ext cx="15421" cy="46037"/>
          </a:xfrm>
          <a:custGeom>
            <a:avLst/>
            <a:gdLst>
              <a:gd name="connsiteX0" fmla="*/ 11684 w 18034"/>
              <a:gd name="connsiteY0" fmla="*/ 8640 h 53838"/>
              <a:gd name="connsiteX1" fmla="*/ 11684 w 18034"/>
              <a:gd name="connsiteY1" fmla="*/ 47488 h 53838"/>
              <a:gd name="connsiteX2" fmla="*/ 7876 w 18034"/>
              <a:gd name="connsiteY2" fmla="*/ 47488 h 53838"/>
              <a:gd name="connsiteX3" fmla="*/ 6350 w 18034"/>
              <a:gd name="connsiteY3" fmla="*/ 45961 h 53838"/>
              <a:gd name="connsiteX4" fmla="*/ 6350 w 18034"/>
              <a:gd name="connsiteY4" fmla="*/ 8640 h 53838"/>
              <a:gd name="connsiteX5" fmla="*/ 7876 w 18034"/>
              <a:gd name="connsiteY5" fmla="*/ 6350 h 53838"/>
              <a:gd name="connsiteX6" fmla="*/ 11684 w 18034"/>
              <a:gd name="connsiteY6" fmla="*/ 6350 h 53838"/>
              <a:gd name="connsiteX7" fmla="*/ 11684 w 18034"/>
              <a:gd name="connsiteY7" fmla="*/ 8640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38">
                <a:moveTo>
                  <a:pt x="11684" y="8640"/>
                </a:moveTo>
                <a:lnTo>
                  <a:pt x="11684" y="47488"/>
                </a:lnTo>
                <a:lnTo>
                  <a:pt x="7876" y="47488"/>
                </a:lnTo>
                <a:lnTo>
                  <a:pt x="6350" y="45961"/>
                </a:lnTo>
                <a:lnTo>
                  <a:pt x="6350" y="8640"/>
                </a:lnTo>
                <a:lnTo>
                  <a:pt x="7876" y="6350"/>
                </a:lnTo>
                <a:lnTo>
                  <a:pt x="11684" y="6350"/>
                </a:lnTo>
                <a:lnTo>
                  <a:pt x="11684" y="86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2" name="Freeform 3"/>
          <p:cNvSpPr/>
          <p:nvPr/>
        </p:nvSpPr>
        <p:spPr>
          <a:xfrm>
            <a:off x="5920066" y="3419419"/>
            <a:ext cx="15421" cy="47995"/>
          </a:xfrm>
          <a:custGeom>
            <a:avLst/>
            <a:gdLst>
              <a:gd name="connsiteX0" fmla="*/ 11684 w 18034"/>
              <a:gd name="connsiteY0" fmla="*/ 8639 h 56127"/>
              <a:gd name="connsiteX1" fmla="*/ 11684 w 18034"/>
              <a:gd name="connsiteY1" fmla="*/ 48251 h 56127"/>
              <a:gd name="connsiteX2" fmla="*/ 9401 w 18034"/>
              <a:gd name="connsiteY2" fmla="*/ 49777 h 56127"/>
              <a:gd name="connsiteX3" fmla="*/ 7876 w 18034"/>
              <a:gd name="connsiteY3" fmla="*/ 48251 h 56127"/>
              <a:gd name="connsiteX4" fmla="*/ 6350 w 18034"/>
              <a:gd name="connsiteY4" fmla="*/ 45961 h 56127"/>
              <a:gd name="connsiteX5" fmla="*/ 6350 w 18034"/>
              <a:gd name="connsiteY5" fmla="*/ 8639 h 56127"/>
              <a:gd name="connsiteX6" fmla="*/ 7876 w 18034"/>
              <a:gd name="connsiteY6" fmla="*/ 8639 h 56127"/>
              <a:gd name="connsiteX7" fmla="*/ 9401 w 18034"/>
              <a:gd name="connsiteY7" fmla="*/ 6350 h 56127"/>
              <a:gd name="connsiteX8" fmla="*/ 11684 w 18034"/>
              <a:gd name="connsiteY8" fmla="*/ 8639 h 56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127">
                <a:moveTo>
                  <a:pt x="11684" y="8639"/>
                </a:moveTo>
                <a:lnTo>
                  <a:pt x="11684" y="48251"/>
                </a:lnTo>
                <a:lnTo>
                  <a:pt x="9401" y="49777"/>
                </a:lnTo>
                <a:lnTo>
                  <a:pt x="7876" y="48251"/>
                </a:lnTo>
                <a:lnTo>
                  <a:pt x="6350" y="45961"/>
                </a:lnTo>
                <a:lnTo>
                  <a:pt x="6350" y="8639"/>
                </a:lnTo>
                <a:lnTo>
                  <a:pt x="7876" y="8639"/>
                </a:lnTo>
                <a:lnTo>
                  <a:pt x="9401" y="6350"/>
                </a:lnTo>
                <a:lnTo>
                  <a:pt x="11684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3" name="Freeform 3"/>
          <p:cNvSpPr/>
          <p:nvPr/>
        </p:nvSpPr>
        <p:spPr>
          <a:xfrm>
            <a:off x="5920066" y="3475437"/>
            <a:ext cx="15421" cy="46037"/>
          </a:xfrm>
          <a:custGeom>
            <a:avLst/>
            <a:gdLst>
              <a:gd name="connsiteX0" fmla="*/ 11684 w 18034"/>
              <a:gd name="connsiteY0" fmla="*/ 7877 h 53838"/>
              <a:gd name="connsiteX1" fmla="*/ 11684 w 18034"/>
              <a:gd name="connsiteY1" fmla="*/ 47488 h 53838"/>
              <a:gd name="connsiteX2" fmla="*/ 7876 w 18034"/>
              <a:gd name="connsiteY2" fmla="*/ 47488 h 53838"/>
              <a:gd name="connsiteX3" fmla="*/ 6350 w 18034"/>
              <a:gd name="connsiteY3" fmla="*/ 45961 h 53838"/>
              <a:gd name="connsiteX4" fmla="*/ 6350 w 18034"/>
              <a:gd name="connsiteY4" fmla="*/ 7877 h 53838"/>
              <a:gd name="connsiteX5" fmla="*/ 7876 w 18034"/>
              <a:gd name="connsiteY5" fmla="*/ 6350 h 53838"/>
              <a:gd name="connsiteX6" fmla="*/ 11684 w 18034"/>
              <a:gd name="connsiteY6" fmla="*/ 6350 h 53838"/>
              <a:gd name="connsiteX7" fmla="*/ 11684 w 18034"/>
              <a:gd name="connsiteY7" fmla="*/ 7877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38">
                <a:moveTo>
                  <a:pt x="11684" y="7877"/>
                </a:moveTo>
                <a:lnTo>
                  <a:pt x="11684" y="47488"/>
                </a:lnTo>
                <a:lnTo>
                  <a:pt x="7876" y="47488"/>
                </a:lnTo>
                <a:lnTo>
                  <a:pt x="6350" y="45961"/>
                </a:lnTo>
                <a:lnTo>
                  <a:pt x="6350" y="7877"/>
                </a:lnTo>
                <a:lnTo>
                  <a:pt x="7876" y="6350"/>
                </a:lnTo>
                <a:lnTo>
                  <a:pt x="11684" y="6350"/>
                </a:lnTo>
                <a:lnTo>
                  <a:pt x="11684" y="787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4" name="Freeform 3"/>
          <p:cNvSpPr/>
          <p:nvPr/>
        </p:nvSpPr>
        <p:spPr>
          <a:xfrm>
            <a:off x="5920066" y="3529498"/>
            <a:ext cx="15421" cy="47983"/>
          </a:xfrm>
          <a:custGeom>
            <a:avLst/>
            <a:gdLst>
              <a:gd name="connsiteX0" fmla="*/ 11684 w 18034"/>
              <a:gd name="connsiteY0" fmla="*/ 10166 h 56114"/>
              <a:gd name="connsiteX1" fmla="*/ 11684 w 18034"/>
              <a:gd name="connsiteY1" fmla="*/ 47488 h 56114"/>
              <a:gd name="connsiteX2" fmla="*/ 9401 w 18034"/>
              <a:gd name="connsiteY2" fmla="*/ 49764 h 56114"/>
              <a:gd name="connsiteX3" fmla="*/ 7876 w 18034"/>
              <a:gd name="connsiteY3" fmla="*/ 47488 h 56114"/>
              <a:gd name="connsiteX4" fmla="*/ 6350 w 18034"/>
              <a:gd name="connsiteY4" fmla="*/ 45961 h 56114"/>
              <a:gd name="connsiteX5" fmla="*/ 6350 w 18034"/>
              <a:gd name="connsiteY5" fmla="*/ 10166 h 56114"/>
              <a:gd name="connsiteX6" fmla="*/ 7876 w 18034"/>
              <a:gd name="connsiteY6" fmla="*/ 7876 h 56114"/>
              <a:gd name="connsiteX7" fmla="*/ 9401 w 18034"/>
              <a:gd name="connsiteY7" fmla="*/ 6350 h 56114"/>
              <a:gd name="connsiteX8" fmla="*/ 11684 w 18034"/>
              <a:gd name="connsiteY8" fmla="*/ 7876 h 56114"/>
              <a:gd name="connsiteX9" fmla="*/ 11684 w 18034"/>
              <a:gd name="connsiteY9" fmla="*/ 1016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034" h="56114">
                <a:moveTo>
                  <a:pt x="11684" y="10166"/>
                </a:moveTo>
                <a:lnTo>
                  <a:pt x="11684" y="47488"/>
                </a:lnTo>
                <a:lnTo>
                  <a:pt x="9401" y="49764"/>
                </a:lnTo>
                <a:lnTo>
                  <a:pt x="7876" y="47488"/>
                </a:lnTo>
                <a:lnTo>
                  <a:pt x="6350" y="45961"/>
                </a:lnTo>
                <a:lnTo>
                  <a:pt x="6350" y="10166"/>
                </a:lnTo>
                <a:lnTo>
                  <a:pt x="7876" y="7876"/>
                </a:lnTo>
                <a:lnTo>
                  <a:pt x="9401" y="6350"/>
                </a:lnTo>
                <a:lnTo>
                  <a:pt x="11684" y="7876"/>
                </a:lnTo>
                <a:lnTo>
                  <a:pt x="11684" y="1016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5" name="Freeform 3"/>
          <p:cNvSpPr/>
          <p:nvPr/>
        </p:nvSpPr>
        <p:spPr>
          <a:xfrm>
            <a:off x="5920066" y="3585515"/>
            <a:ext cx="15421" cy="46025"/>
          </a:xfrm>
          <a:custGeom>
            <a:avLst/>
            <a:gdLst>
              <a:gd name="connsiteX0" fmla="*/ 11684 w 18034"/>
              <a:gd name="connsiteY0" fmla="*/ 7876 h 53824"/>
              <a:gd name="connsiteX1" fmla="*/ 11684 w 18034"/>
              <a:gd name="connsiteY1" fmla="*/ 47474 h 53824"/>
              <a:gd name="connsiteX2" fmla="*/ 7876 w 18034"/>
              <a:gd name="connsiteY2" fmla="*/ 47474 h 53824"/>
              <a:gd name="connsiteX3" fmla="*/ 6350 w 18034"/>
              <a:gd name="connsiteY3" fmla="*/ 45198 h 53824"/>
              <a:gd name="connsiteX4" fmla="*/ 6350 w 18034"/>
              <a:gd name="connsiteY4" fmla="*/ 7876 h 53824"/>
              <a:gd name="connsiteX5" fmla="*/ 7876 w 18034"/>
              <a:gd name="connsiteY5" fmla="*/ 6350 h 53824"/>
              <a:gd name="connsiteX6" fmla="*/ 11684 w 18034"/>
              <a:gd name="connsiteY6" fmla="*/ 6350 h 53824"/>
              <a:gd name="connsiteX7" fmla="*/ 11684 w 18034"/>
              <a:gd name="connsiteY7" fmla="*/ 7876 h 53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3824">
                <a:moveTo>
                  <a:pt x="11684" y="7876"/>
                </a:moveTo>
                <a:lnTo>
                  <a:pt x="11684" y="47474"/>
                </a:lnTo>
                <a:lnTo>
                  <a:pt x="7876" y="47474"/>
                </a:lnTo>
                <a:lnTo>
                  <a:pt x="6350" y="45198"/>
                </a:lnTo>
                <a:lnTo>
                  <a:pt x="6350" y="7876"/>
                </a:lnTo>
                <a:lnTo>
                  <a:pt x="7876" y="6350"/>
                </a:lnTo>
                <a:lnTo>
                  <a:pt x="11684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6" name="Freeform 3"/>
          <p:cNvSpPr/>
          <p:nvPr/>
        </p:nvSpPr>
        <p:spPr>
          <a:xfrm>
            <a:off x="5920066" y="3639575"/>
            <a:ext cx="15421" cy="47983"/>
          </a:xfrm>
          <a:custGeom>
            <a:avLst/>
            <a:gdLst>
              <a:gd name="connsiteX0" fmla="*/ 11684 w 18034"/>
              <a:gd name="connsiteY0" fmla="*/ 10153 h 56114"/>
              <a:gd name="connsiteX1" fmla="*/ 11684 w 18034"/>
              <a:gd name="connsiteY1" fmla="*/ 47474 h 56114"/>
              <a:gd name="connsiteX2" fmla="*/ 9401 w 18034"/>
              <a:gd name="connsiteY2" fmla="*/ 49764 h 56114"/>
              <a:gd name="connsiteX3" fmla="*/ 7876 w 18034"/>
              <a:gd name="connsiteY3" fmla="*/ 47474 h 56114"/>
              <a:gd name="connsiteX4" fmla="*/ 6350 w 18034"/>
              <a:gd name="connsiteY4" fmla="*/ 47474 h 56114"/>
              <a:gd name="connsiteX5" fmla="*/ 6350 w 18034"/>
              <a:gd name="connsiteY5" fmla="*/ 10153 h 56114"/>
              <a:gd name="connsiteX6" fmla="*/ 7876 w 18034"/>
              <a:gd name="connsiteY6" fmla="*/ 7877 h 56114"/>
              <a:gd name="connsiteX7" fmla="*/ 9401 w 18034"/>
              <a:gd name="connsiteY7" fmla="*/ 6350 h 56114"/>
              <a:gd name="connsiteX8" fmla="*/ 11684 w 18034"/>
              <a:gd name="connsiteY8" fmla="*/ 7877 h 56114"/>
              <a:gd name="connsiteX9" fmla="*/ 11684 w 18034"/>
              <a:gd name="connsiteY9" fmla="*/ 10153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8034" h="56114">
                <a:moveTo>
                  <a:pt x="11684" y="10153"/>
                </a:moveTo>
                <a:lnTo>
                  <a:pt x="11684" y="47474"/>
                </a:lnTo>
                <a:lnTo>
                  <a:pt x="9401" y="49764"/>
                </a:lnTo>
                <a:lnTo>
                  <a:pt x="7876" y="47474"/>
                </a:lnTo>
                <a:lnTo>
                  <a:pt x="6350" y="47474"/>
                </a:lnTo>
                <a:lnTo>
                  <a:pt x="6350" y="10153"/>
                </a:lnTo>
                <a:lnTo>
                  <a:pt x="7876" y="7877"/>
                </a:lnTo>
                <a:lnTo>
                  <a:pt x="9401" y="6350"/>
                </a:lnTo>
                <a:lnTo>
                  <a:pt x="11684" y="7877"/>
                </a:lnTo>
                <a:lnTo>
                  <a:pt x="11684" y="1015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7" name="Freeform 3"/>
          <p:cNvSpPr/>
          <p:nvPr/>
        </p:nvSpPr>
        <p:spPr>
          <a:xfrm>
            <a:off x="7135290" y="2925709"/>
            <a:ext cx="15421" cy="46037"/>
          </a:xfrm>
          <a:custGeom>
            <a:avLst/>
            <a:gdLst>
              <a:gd name="connsiteX0" fmla="*/ 11684 w 18034"/>
              <a:gd name="connsiteY0" fmla="*/ 7876 h 53838"/>
              <a:gd name="connsiteX1" fmla="*/ 11684 w 18034"/>
              <a:gd name="connsiteY1" fmla="*/ 45961 h 53838"/>
              <a:gd name="connsiteX2" fmla="*/ 9401 w 18034"/>
              <a:gd name="connsiteY2" fmla="*/ 47488 h 53838"/>
              <a:gd name="connsiteX3" fmla="*/ 6350 w 18034"/>
              <a:gd name="connsiteY3" fmla="*/ 47488 h 53838"/>
              <a:gd name="connsiteX4" fmla="*/ 6350 w 18034"/>
              <a:gd name="connsiteY4" fmla="*/ 6350 h 53838"/>
              <a:gd name="connsiteX5" fmla="*/ 9401 w 18034"/>
              <a:gd name="connsiteY5" fmla="*/ 6350 h 53838"/>
              <a:gd name="connsiteX6" fmla="*/ 11684 w 18034"/>
              <a:gd name="connsiteY6" fmla="*/ 7876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034" h="53838">
                <a:moveTo>
                  <a:pt x="11684" y="7876"/>
                </a:moveTo>
                <a:lnTo>
                  <a:pt x="11684" y="45961"/>
                </a:lnTo>
                <a:lnTo>
                  <a:pt x="9401" y="47488"/>
                </a:lnTo>
                <a:lnTo>
                  <a:pt x="6350" y="47488"/>
                </a:lnTo>
                <a:lnTo>
                  <a:pt x="6350" y="6350"/>
                </a:lnTo>
                <a:lnTo>
                  <a:pt x="9401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8" name="Freeform 3"/>
          <p:cNvSpPr/>
          <p:nvPr/>
        </p:nvSpPr>
        <p:spPr>
          <a:xfrm>
            <a:off x="7135290" y="2979769"/>
            <a:ext cx="15421" cy="47983"/>
          </a:xfrm>
          <a:custGeom>
            <a:avLst/>
            <a:gdLst>
              <a:gd name="connsiteX0" fmla="*/ 11684 w 18034"/>
              <a:gd name="connsiteY0" fmla="*/ 7876 h 56114"/>
              <a:gd name="connsiteX1" fmla="*/ 11684 w 18034"/>
              <a:gd name="connsiteY1" fmla="*/ 45961 h 56114"/>
              <a:gd name="connsiteX2" fmla="*/ 9401 w 18034"/>
              <a:gd name="connsiteY2" fmla="*/ 47488 h 56114"/>
              <a:gd name="connsiteX3" fmla="*/ 7876 w 18034"/>
              <a:gd name="connsiteY3" fmla="*/ 49764 h 56114"/>
              <a:gd name="connsiteX4" fmla="*/ 6350 w 18034"/>
              <a:gd name="connsiteY4" fmla="*/ 47488 h 56114"/>
              <a:gd name="connsiteX5" fmla="*/ 6350 w 18034"/>
              <a:gd name="connsiteY5" fmla="*/ 6350 h 56114"/>
              <a:gd name="connsiteX6" fmla="*/ 9401 w 18034"/>
              <a:gd name="connsiteY6" fmla="*/ 6350 h 56114"/>
              <a:gd name="connsiteX7" fmla="*/ 11684 w 18034"/>
              <a:gd name="connsiteY7" fmla="*/ 787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6114">
                <a:moveTo>
                  <a:pt x="11684" y="7876"/>
                </a:moveTo>
                <a:lnTo>
                  <a:pt x="11684" y="45961"/>
                </a:lnTo>
                <a:lnTo>
                  <a:pt x="9401" y="47488"/>
                </a:lnTo>
                <a:lnTo>
                  <a:pt x="7876" y="49764"/>
                </a:lnTo>
                <a:lnTo>
                  <a:pt x="6350" y="47488"/>
                </a:lnTo>
                <a:lnTo>
                  <a:pt x="6350" y="6350"/>
                </a:lnTo>
                <a:lnTo>
                  <a:pt x="9401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49" name="Freeform 3"/>
          <p:cNvSpPr/>
          <p:nvPr/>
        </p:nvSpPr>
        <p:spPr>
          <a:xfrm>
            <a:off x="7135290" y="3035788"/>
            <a:ext cx="15421" cy="46037"/>
          </a:xfrm>
          <a:custGeom>
            <a:avLst/>
            <a:gdLst>
              <a:gd name="connsiteX0" fmla="*/ 11684 w 18034"/>
              <a:gd name="connsiteY0" fmla="*/ 7876 h 53838"/>
              <a:gd name="connsiteX1" fmla="*/ 11684 w 18034"/>
              <a:gd name="connsiteY1" fmla="*/ 45961 h 53838"/>
              <a:gd name="connsiteX2" fmla="*/ 9401 w 18034"/>
              <a:gd name="connsiteY2" fmla="*/ 47488 h 53838"/>
              <a:gd name="connsiteX3" fmla="*/ 6350 w 18034"/>
              <a:gd name="connsiteY3" fmla="*/ 47488 h 53838"/>
              <a:gd name="connsiteX4" fmla="*/ 6350 w 18034"/>
              <a:gd name="connsiteY4" fmla="*/ 6350 h 53838"/>
              <a:gd name="connsiteX5" fmla="*/ 9401 w 18034"/>
              <a:gd name="connsiteY5" fmla="*/ 6350 h 53838"/>
              <a:gd name="connsiteX6" fmla="*/ 11684 w 18034"/>
              <a:gd name="connsiteY6" fmla="*/ 7876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034" h="53838">
                <a:moveTo>
                  <a:pt x="11684" y="7876"/>
                </a:moveTo>
                <a:lnTo>
                  <a:pt x="11684" y="45961"/>
                </a:lnTo>
                <a:lnTo>
                  <a:pt x="9401" y="47488"/>
                </a:lnTo>
                <a:lnTo>
                  <a:pt x="6350" y="47488"/>
                </a:lnTo>
                <a:lnTo>
                  <a:pt x="6350" y="6350"/>
                </a:lnTo>
                <a:lnTo>
                  <a:pt x="9401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0" name="Freeform 3"/>
          <p:cNvSpPr/>
          <p:nvPr/>
        </p:nvSpPr>
        <p:spPr>
          <a:xfrm>
            <a:off x="7135290" y="3089848"/>
            <a:ext cx="15421" cy="47983"/>
          </a:xfrm>
          <a:custGeom>
            <a:avLst/>
            <a:gdLst>
              <a:gd name="connsiteX0" fmla="*/ 11684 w 18034"/>
              <a:gd name="connsiteY0" fmla="*/ 7876 h 56114"/>
              <a:gd name="connsiteX1" fmla="*/ 11684 w 18034"/>
              <a:gd name="connsiteY1" fmla="*/ 45961 h 56114"/>
              <a:gd name="connsiteX2" fmla="*/ 9401 w 18034"/>
              <a:gd name="connsiteY2" fmla="*/ 47488 h 56114"/>
              <a:gd name="connsiteX3" fmla="*/ 7876 w 18034"/>
              <a:gd name="connsiteY3" fmla="*/ 49764 h 56114"/>
              <a:gd name="connsiteX4" fmla="*/ 6350 w 18034"/>
              <a:gd name="connsiteY4" fmla="*/ 47488 h 56114"/>
              <a:gd name="connsiteX5" fmla="*/ 6350 w 18034"/>
              <a:gd name="connsiteY5" fmla="*/ 6350 h 56114"/>
              <a:gd name="connsiteX6" fmla="*/ 9401 w 18034"/>
              <a:gd name="connsiteY6" fmla="*/ 6350 h 56114"/>
              <a:gd name="connsiteX7" fmla="*/ 11684 w 18034"/>
              <a:gd name="connsiteY7" fmla="*/ 787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034" h="56114">
                <a:moveTo>
                  <a:pt x="11684" y="7876"/>
                </a:moveTo>
                <a:lnTo>
                  <a:pt x="11684" y="45961"/>
                </a:lnTo>
                <a:lnTo>
                  <a:pt x="9401" y="47488"/>
                </a:lnTo>
                <a:lnTo>
                  <a:pt x="7876" y="49764"/>
                </a:lnTo>
                <a:lnTo>
                  <a:pt x="6350" y="47488"/>
                </a:lnTo>
                <a:lnTo>
                  <a:pt x="6350" y="6350"/>
                </a:lnTo>
                <a:lnTo>
                  <a:pt x="9401" y="6350"/>
                </a:lnTo>
                <a:lnTo>
                  <a:pt x="11684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1" name="Freeform 3"/>
          <p:cNvSpPr/>
          <p:nvPr/>
        </p:nvSpPr>
        <p:spPr>
          <a:xfrm>
            <a:off x="7135290" y="3145213"/>
            <a:ext cx="15421" cy="46679"/>
          </a:xfrm>
          <a:custGeom>
            <a:avLst/>
            <a:gdLst>
              <a:gd name="connsiteX0" fmla="*/ 11684 w 18034"/>
              <a:gd name="connsiteY0" fmla="*/ 8626 h 54588"/>
              <a:gd name="connsiteX1" fmla="*/ 11684 w 18034"/>
              <a:gd name="connsiteY1" fmla="*/ 45961 h 54588"/>
              <a:gd name="connsiteX2" fmla="*/ 9401 w 18034"/>
              <a:gd name="connsiteY2" fmla="*/ 48238 h 54588"/>
              <a:gd name="connsiteX3" fmla="*/ 6350 w 18034"/>
              <a:gd name="connsiteY3" fmla="*/ 48238 h 54588"/>
              <a:gd name="connsiteX4" fmla="*/ 6350 w 18034"/>
              <a:gd name="connsiteY4" fmla="*/ 6350 h 54588"/>
              <a:gd name="connsiteX5" fmla="*/ 9401 w 18034"/>
              <a:gd name="connsiteY5" fmla="*/ 6350 h 54588"/>
              <a:gd name="connsiteX6" fmla="*/ 11684 w 18034"/>
              <a:gd name="connsiteY6" fmla="*/ 8626 h 54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034" h="54588">
                <a:moveTo>
                  <a:pt x="11684" y="8626"/>
                </a:moveTo>
                <a:lnTo>
                  <a:pt x="11684" y="45961"/>
                </a:lnTo>
                <a:lnTo>
                  <a:pt x="9401" y="48238"/>
                </a:lnTo>
                <a:lnTo>
                  <a:pt x="6350" y="48238"/>
                </a:lnTo>
                <a:lnTo>
                  <a:pt x="6350" y="6350"/>
                </a:lnTo>
                <a:lnTo>
                  <a:pt x="9401" y="6350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2" name="Freeform 3"/>
          <p:cNvSpPr/>
          <p:nvPr/>
        </p:nvSpPr>
        <p:spPr>
          <a:xfrm>
            <a:off x="7135290" y="3199274"/>
            <a:ext cx="15421" cy="48636"/>
          </a:xfrm>
          <a:custGeom>
            <a:avLst/>
            <a:gdLst>
              <a:gd name="connsiteX0" fmla="*/ 11684 w 18034"/>
              <a:gd name="connsiteY0" fmla="*/ 8639 h 56877"/>
              <a:gd name="connsiteX1" fmla="*/ 11684 w 18034"/>
              <a:gd name="connsiteY1" fmla="*/ 45961 h 56877"/>
              <a:gd name="connsiteX2" fmla="*/ 9401 w 18034"/>
              <a:gd name="connsiteY2" fmla="*/ 48237 h 56877"/>
              <a:gd name="connsiteX3" fmla="*/ 7876 w 18034"/>
              <a:gd name="connsiteY3" fmla="*/ 50527 h 56877"/>
              <a:gd name="connsiteX4" fmla="*/ 6350 w 18034"/>
              <a:gd name="connsiteY4" fmla="*/ 48237 h 56877"/>
              <a:gd name="connsiteX5" fmla="*/ 6350 w 18034"/>
              <a:gd name="connsiteY5" fmla="*/ 8639 h 56877"/>
              <a:gd name="connsiteX6" fmla="*/ 7876 w 18034"/>
              <a:gd name="connsiteY6" fmla="*/ 6350 h 56877"/>
              <a:gd name="connsiteX7" fmla="*/ 9401 w 18034"/>
              <a:gd name="connsiteY7" fmla="*/ 8639 h 56877"/>
              <a:gd name="connsiteX8" fmla="*/ 11684 w 18034"/>
              <a:gd name="connsiteY8" fmla="*/ 8639 h 56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877">
                <a:moveTo>
                  <a:pt x="11684" y="8639"/>
                </a:moveTo>
                <a:lnTo>
                  <a:pt x="11684" y="45961"/>
                </a:lnTo>
                <a:lnTo>
                  <a:pt x="9401" y="48237"/>
                </a:lnTo>
                <a:lnTo>
                  <a:pt x="7876" y="50527"/>
                </a:lnTo>
                <a:lnTo>
                  <a:pt x="6350" y="48237"/>
                </a:lnTo>
                <a:lnTo>
                  <a:pt x="6350" y="8639"/>
                </a:lnTo>
                <a:lnTo>
                  <a:pt x="7876" y="6350"/>
                </a:lnTo>
                <a:lnTo>
                  <a:pt x="9401" y="8639"/>
                </a:lnTo>
                <a:lnTo>
                  <a:pt x="11684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3" name="Freeform 3"/>
          <p:cNvSpPr/>
          <p:nvPr/>
        </p:nvSpPr>
        <p:spPr>
          <a:xfrm>
            <a:off x="7135290" y="3255292"/>
            <a:ext cx="15421" cy="46678"/>
          </a:xfrm>
          <a:custGeom>
            <a:avLst/>
            <a:gdLst>
              <a:gd name="connsiteX0" fmla="*/ 11684 w 18034"/>
              <a:gd name="connsiteY0" fmla="*/ 8626 h 54587"/>
              <a:gd name="connsiteX1" fmla="*/ 11684 w 18034"/>
              <a:gd name="connsiteY1" fmla="*/ 45947 h 54587"/>
              <a:gd name="connsiteX2" fmla="*/ 9401 w 18034"/>
              <a:gd name="connsiteY2" fmla="*/ 48237 h 54587"/>
              <a:gd name="connsiteX3" fmla="*/ 6350 w 18034"/>
              <a:gd name="connsiteY3" fmla="*/ 48237 h 54587"/>
              <a:gd name="connsiteX4" fmla="*/ 6350 w 18034"/>
              <a:gd name="connsiteY4" fmla="*/ 6350 h 54587"/>
              <a:gd name="connsiteX5" fmla="*/ 9401 w 18034"/>
              <a:gd name="connsiteY5" fmla="*/ 6350 h 54587"/>
              <a:gd name="connsiteX6" fmla="*/ 11684 w 18034"/>
              <a:gd name="connsiteY6" fmla="*/ 8626 h 54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034" h="54587">
                <a:moveTo>
                  <a:pt x="11684" y="8626"/>
                </a:moveTo>
                <a:lnTo>
                  <a:pt x="11684" y="45947"/>
                </a:lnTo>
                <a:lnTo>
                  <a:pt x="9401" y="48237"/>
                </a:lnTo>
                <a:lnTo>
                  <a:pt x="6350" y="48237"/>
                </a:lnTo>
                <a:lnTo>
                  <a:pt x="6350" y="6350"/>
                </a:lnTo>
                <a:lnTo>
                  <a:pt x="9401" y="6350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4" name="Freeform 3"/>
          <p:cNvSpPr/>
          <p:nvPr/>
        </p:nvSpPr>
        <p:spPr>
          <a:xfrm>
            <a:off x="7135290" y="3309352"/>
            <a:ext cx="15421" cy="47983"/>
          </a:xfrm>
          <a:custGeom>
            <a:avLst/>
            <a:gdLst>
              <a:gd name="connsiteX0" fmla="*/ 11684 w 18034"/>
              <a:gd name="connsiteY0" fmla="*/ 8626 h 56114"/>
              <a:gd name="connsiteX1" fmla="*/ 11684 w 18034"/>
              <a:gd name="connsiteY1" fmla="*/ 45947 h 56114"/>
              <a:gd name="connsiteX2" fmla="*/ 9401 w 18034"/>
              <a:gd name="connsiteY2" fmla="*/ 48238 h 56114"/>
              <a:gd name="connsiteX3" fmla="*/ 7876 w 18034"/>
              <a:gd name="connsiteY3" fmla="*/ 49764 h 56114"/>
              <a:gd name="connsiteX4" fmla="*/ 6350 w 18034"/>
              <a:gd name="connsiteY4" fmla="*/ 48238 h 56114"/>
              <a:gd name="connsiteX5" fmla="*/ 6350 w 18034"/>
              <a:gd name="connsiteY5" fmla="*/ 8626 h 56114"/>
              <a:gd name="connsiteX6" fmla="*/ 7876 w 18034"/>
              <a:gd name="connsiteY6" fmla="*/ 6350 h 56114"/>
              <a:gd name="connsiteX7" fmla="*/ 9401 w 18034"/>
              <a:gd name="connsiteY7" fmla="*/ 8626 h 56114"/>
              <a:gd name="connsiteX8" fmla="*/ 11684 w 18034"/>
              <a:gd name="connsiteY8" fmla="*/ 862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6114">
                <a:moveTo>
                  <a:pt x="11684" y="8626"/>
                </a:moveTo>
                <a:lnTo>
                  <a:pt x="11684" y="45947"/>
                </a:lnTo>
                <a:lnTo>
                  <a:pt x="9401" y="48238"/>
                </a:lnTo>
                <a:lnTo>
                  <a:pt x="7876" y="49764"/>
                </a:lnTo>
                <a:lnTo>
                  <a:pt x="6350" y="48238"/>
                </a:lnTo>
                <a:lnTo>
                  <a:pt x="6350" y="8626"/>
                </a:lnTo>
                <a:lnTo>
                  <a:pt x="7876" y="6350"/>
                </a:lnTo>
                <a:lnTo>
                  <a:pt x="9401" y="8626"/>
                </a:lnTo>
                <a:lnTo>
                  <a:pt x="11684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5" name="Freeform 3"/>
          <p:cNvSpPr/>
          <p:nvPr/>
        </p:nvSpPr>
        <p:spPr>
          <a:xfrm>
            <a:off x="7135290" y="3365359"/>
            <a:ext cx="15421" cy="46037"/>
          </a:xfrm>
          <a:custGeom>
            <a:avLst/>
            <a:gdLst>
              <a:gd name="connsiteX0" fmla="*/ 11684 w 18034"/>
              <a:gd name="connsiteY0" fmla="*/ 8640 h 53838"/>
              <a:gd name="connsiteX1" fmla="*/ 11684 w 18034"/>
              <a:gd name="connsiteY1" fmla="*/ 45961 h 53838"/>
              <a:gd name="connsiteX2" fmla="*/ 9401 w 18034"/>
              <a:gd name="connsiteY2" fmla="*/ 47488 h 53838"/>
              <a:gd name="connsiteX3" fmla="*/ 6350 w 18034"/>
              <a:gd name="connsiteY3" fmla="*/ 47488 h 53838"/>
              <a:gd name="connsiteX4" fmla="*/ 6350 w 18034"/>
              <a:gd name="connsiteY4" fmla="*/ 6350 h 53838"/>
              <a:gd name="connsiteX5" fmla="*/ 9401 w 18034"/>
              <a:gd name="connsiteY5" fmla="*/ 6350 h 53838"/>
              <a:gd name="connsiteX6" fmla="*/ 11684 w 18034"/>
              <a:gd name="connsiteY6" fmla="*/ 8640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8034" h="53838">
                <a:moveTo>
                  <a:pt x="11684" y="8640"/>
                </a:moveTo>
                <a:lnTo>
                  <a:pt x="11684" y="45961"/>
                </a:lnTo>
                <a:lnTo>
                  <a:pt x="9401" y="47488"/>
                </a:lnTo>
                <a:lnTo>
                  <a:pt x="6350" y="47488"/>
                </a:lnTo>
                <a:lnTo>
                  <a:pt x="6350" y="6350"/>
                </a:lnTo>
                <a:lnTo>
                  <a:pt x="9401" y="6350"/>
                </a:lnTo>
                <a:lnTo>
                  <a:pt x="11684" y="86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6" name="Freeform 3"/>
          <p:cNvSpPr/>
          <p:nvPr/>
        </p:nvSpPr>
        <p:spPr>
          <a:xfrm>
            <a:off x="7135290" y="3419419"/>
            <a:ext cx="15421" cy="46690"/>
          </a:xfrm>
          <a:custGeom>
            <a:avLst/>
            <a:gdLst>
              <a:gd name="connsiteX0" fmla="*/ 11684 w 18034"/>
              <a:gd name="connsiteY0" fmla="*/ 8639 h 54601"/>
              <a:gd name="connsiteX1" fmla="*/ 11684 w 18034"/>
              <a:gd name="connsiteY1" fmla="*/ 43684 h 54601"/>
              <a:gd name="connsiteX2" fmla="*/ 9401 w 18034"/>
              <a:gd name="connsiteY2" fmla="*/ 45961 h 54601"/>
              <a:gd name="connsiteX3" fmla="*/ 7876 w 18034"/>
              <a:gd name="connsiteY3" fmla="*/ 48251 h 54601"/>
              <a:gd name="connsiteX4" fmla="*/ 6350 w 18034"/>
              <a:gd name="connsiteY4" fmla="*/ 45961 h 54601"/>
              <a:gd name="connsiteX5" fmla="*/ 6350 w 18034"/>
              <a:gd name="connsiteY5" fmla="*/ 8639 h 54601"/>
              <a:gd name="connsiteX6" fmla="*/ 7876 w 18034"/>
              <a:gd name="connsiteY6" fmla="*/ 6350 h 54601"/>
              <a:gd name="connsiteX7" fmla="*/ 9401 w 18034"/>
              <a:gd name="connsiteY7" fmla="*/ 8639 h 54601"/>
              <a:gd name="connsiteX8" fmla="*/ 11684 w 18034"/>
              <a:gd name="connsiteY8" fmla="*/ 8639 h 54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8034" h="54601">
                <a:moveTo>
                  <a:pt x="11684" y="8639"/>
                </a:moveTo>
                <a:lnTo>
                  <a:pt x="11684" y="43684"/>
                </a:lnTo>
                <a:lnTo>
                  <a:pt x="9401" y="45961"/>
                </a:lnTo>
                <a:lnTo>
                  <a:pt x="7876" y="48251"/>
                </a:lnTo>
                <a:lnTo>
                  <a:pt x="6350" y="45961"/>
                </a:lnTo>
                <a:lnTo>
                  <a:pt x="6350" y="8639"/>
                </a:lnTo>
                <a:lnTo>
                  <a:pt x="7876" y="6350"/>
                </a:lnTo>
                <a:lnTo>
                  <a:pt x="9401" y="8639"/>
                </a:lnTo>
                <a:lnTo>
                  <a:pt x="11684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7" name="Freeform 3"/>
          <p:cNvSpPr/>
          <p:nvPr/>
        </p:nvSpPr>
        <p:spPr>
          <a:xfrm>
            <a:off x="7945227" y="2925709"/>
            <a:ext cx="14116" cy="46037"/>
          </a:xfrm>
          <a:custGeom>
            <a:avLst/>
            <a:gdLst>
              <a:gd name="connsiteX0" fmla="*/ 10158 w 16508"/>
              <a:gd name="connsiteY0" fmla="*/ 7876 h 53838"/>
              <a:gd name="connsiteX1" fmla="*/ 10158 w 16508"/>
              <a:gd name="connsiteY1" fmla="*/ 47488 h 53838"/>
              <a:gd name="connsiteX2" fmla="*/ 6350 w 16508"/>
              <a:gd name="connsiteY2" fmla="*/ 47488 h 53838"/>
              <a:gd name="connsiteX3" fmla="*/ 6350 w 16508"/>
              <a:gd name="connsiteY3" fmla="*/ 6350 h 53838"/>
              <a:gd name="connsiteX4" fmla="*/ 10158 w 16508"/>
              <a:gd name="connsiteY4" fmla="*/ 6350 h 53838"/>
              <a:gd name="connsiteX5" fmla="*/ 10158 w 16508"/>
              <a:gd name="connsiteY5" fmla="*/ 7876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3838">
                <a:moveTo>
                  <a:pt x="10158" y="7876"/>
                </a:moveTo>
                <a:lnTo>
                  <a:pt x="10158" y="47488"/>
                </a:lnTo>
                <a:lnTo>
                  <a:pt x="6350" y="47488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8" name="Freeform 3"/>
          <p:cNvSpPr/>
          <p:nvPr/>
        </p:nvSpPr>
        <p:spPr>
          <a:xfrm>
            <a:off x="7945227" y="2979769"/>
            <a:ext cx="14116" cy="47983"/>
          </a:xfrm>
          <a:custGeom>
            <a:avLst/>
            <a:gdLst>
              <a:gd name="connsiteX0" fmla="*/ 10158 w 16508"/>
              <a:gd name="connsiteY0" fmla="*/ 7876 h 56114"/>
              <a:gd name="connsiteX1" fmla="*/ 10158 w 16508"/>
              <a:gd name="connsiteY1" fmla="*/ 47488 h 56114"/>
              <a:gd name="connsiteX2" fmla="*/ 8632 w 16508"/>
              <a:gd name="connsiteY2" fmla="*/ 49764 h 56114"/>
              <a:gd name="connsiteX3" fmla="*/ 6350 w 16508"/>
              <a:gd name="connsiteY3" fmla="*/ 47488 h 56114"/>
              <a:gd name="connsiteX4" fmla="*/ 6350 w 16508"/>
              <a:gd name="connsiteY4" fmla="*/ 6350 h 56114"/>
              <a:gd name="connsiteX5" fmla="*/ 10158 w 16508"/>
              <a:gd name="connsiteY5" fmla="*/ 6350 h 56114"/>
              <a:gd name="connsiteX6" fmla="*/ 10158 w 16508"/>
              <a:gd name="connsiteY6" fmla="*/ 787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6114">
                <a:moveTo>
                  <a:pt x="10158" y="7876"/>
                </a:moveTo>
                <a:lnTo>
                  <a:pt x="10158" y="47488"/>
                </a:lnTo>
                <a:lnTo>
                  <a:pt x="8632" y="49764"/>
                </a:lnTo>
                <a:lnTo>
                  <a:pt x="6350" y="47488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9" name="Freeform 3"/>
          <p:cNvSpPr/>
          <p:nvPr/>
        </p:nvSpPr>
        <p:spPr>
          <a:xfrm>
            <a:off x="7945227" y="3035788"/>
            <a:ext cx="14116" cy="46037"/>
          </a:xfrm>
          <a:custGeom>
            <a:avLst/>
            <a:gdLst>
              <a:gd name="connsiteX0" fmla="*/ 10158 w 16508"/>
              <a:gd name="connsiteY0" fmla="*/ 7876 h 53838"/>
              <a:gd name="connsiteX1" fmla="*/ 10158 w 16508"/>
              <a:gd name="connsiteY1" fmla="*/ 47488 h 53838"/>
              <a:gd name="connsiteX2" fmla="*/ 6350 w 16508"/>
              <a:gd name="connsiteY2" fmla="*/ 47488 h 53838"/>
              <a:gd name="connsiteX3" fmla="*/ 6350 w 16508"/>
              <a:gd name="connsiteY3" fmla="*/ 6350 h 53838"/>
              <a:gd name="connsiteX4" fmla="*/ 10158 w 16508"/>
              <a:gd name="connsiteY4" fmla="*/ 6350 h 53838"/>
              <a:gd name="connsiteX5" fmla="*/ 10158 w 16508"/>
              <a:gd name="connsiteY5" fmla="*/ 7876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3838">
                <a:moveTo>
                  <a:pt x="10158" y="7876"/>
                </a:moveTo>
                <a:lnTo>
                  <a:pt x="10158" y="47488"/>
                </a:lnTo>
                <a:lnTo>
                  <a:pt x="6350" y="47488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0" name="Freeform 3"/>
          <p:cNvSpPr/>
          <p:nvPr/>
        </p:nvSpPr>
        <p:spPr>
          <a:xfrm>
            <a:off x="7945227" y="3089848"/>
            <a:ext cx="14116" cy="47983"/>
          </a:xfrm>
          <a:custGeom>
            <a:avLst/>
            <a:gdLst>
              <a:gd name="connsiteX0" fmla="*/ 10158 w 16508"/>
              <a:gd name="connsiteY0" fmla="*/ 7876 h 56114"/>
              <a:gd name="connsiteX1" fmla="*/ 10158 w 16508"/>
              <a:gd name="connsiteY1" fmla="*/ 47488 h 56114"/>
              <a:gd name="connsiteX2" fmla="*/ 8632 w 16508"/>
              <a:gd name="connsiteY2" fmla="*/ 49764 h 56114"/>
              <a:gd name="connsiteX3" fmla="*/ 6350 w 16508"/>
              <a:gd name="connsiteY3" fmla="*/ 47488 h 56114"/>
              <a:gd name="connsiteX4" fmla="*/ 6350 w 16508"/>
              <a:gd name="connsiteY4" fmla="*/ 6350 h 56114"/>
              <a:gd name="connsiteX5" fmla="*/ 10158 w 16508"/>
              <a:gd name="connsiteY5" fmla="*/ 6350 h 56114"/>
              <a:gd name="connsiteX6" fmla="*/ 10158 w 16508"/>
              <a:gd name="connsiteY6" fmla="*/ 787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6114">
                <a:moveTo>
                  <a:pt x="10158" y="7876"/>
                </a:moveTo>
                <a:lnTo>
                  <a:pt x="10158" y="47488"/>
                </a:lnTo>
                <a:lnTo>
                  <a:pt x="8632" y="49764"/>
                </a:lnTo>
                <a:lnTo>
                  <a:pt x="6350" y="47488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1" name="Freeform 3"/>
          <p:cNvSpPr/>
          <p:nvPr/>
        </p:nvSpPr>
        <p:spPr>
          <a:xfrm>
            <a:off x="7945227" y="3145213"/>
            <a:ext cx="14116" cy="46679"/>
          </a:xfrm>
          <a:custGeom>
            <a:avLst/>
            <a:gdLst>
              <a:gd name="connsiteX0" fmla="*/ 10158 w 16508"/>
              <a:gd name="connsiteY0" fmla="*/ 8626 h 54588"/>
              <a:gd name="connsiteX1" fmla="*/ 10158 w 16508"/>
              <a:gd name="connsiteY1" fmla="*/ 48238 h 54588"/>
              <a:gd name="connsiteX2" fmla="*/ 6350 w 16508"/>
              <a:gd name="connsiteY2" fmla="*/ 48238 h 54588"/>
              <a:gd name="connsiteX3" fmla="*/ 6350 w 16508"/>
              <a:gd name="connsiteY3" fmla="*/ 6350 h 54588"/>
              <a:gd name="connsiteX4" fmla="*/ 10158 w 16508"/>
              <a:gd name="connsiteY4" fmla="*/ 6350 h 54588"/>
              <a:gd name="connsiteX5" fmla="*/ 10158 w 16508"/>
              <a:gd name="connsiteY5" fmla="*/ 8626 h 545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4588">
                <a:moveTo>
                  <a:pt x="10158" y="8626"/>
                </a:moveTo>
                <a:lnTo>
                  <a:pt x="10158" y="48238"/>
                </a:lnTo>
                <a:lnTo>
                  <a:pt x="6350" y="48238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2" name="Freeform 3"/>
          <p:cNvSpPr/>
          <p:nvPr/>
        </p:nvSpPr>
        <p:spPr>
          <a:xfrm>
            <a:off x="7945227" y="3199274"/>
            <a:ext cx="14116" cy="48636"/>
          </a:xfrm>
          <a:custGeom>
            <a:avLst/>
            <a:gdLst>
              <a:gd name="connsiteX0" fmla="*/ 10158 w 16508"/>
              <a:gd name="connsiteY0" fmla="*/ 10916 h 56877"/>
              <a:gd name="connsiteX1" fmla="*/ 10158 w 16508"/>
              <a:gd name="connsiteY1" fmla="*/ 48237 h 56877"/>
              <a:gd name="connsiteX2" fmla="*/ 8632 w 16508"/>
              <a:gd name="connsiteY2" fmla="*/ 50527 h 56877"/>
              <a:gd name="connsiteX3" fmla="*/ 6350 w 16508"/>
              <a:gd name="connsiteY3" fmla="*/ 48237 h 56877"/>
              <a:gd name="connsiteX4" fmla="*/ 6350 w 16508"/>
              <a:gd name="connsiteY4" fmla="*/ 8639 h 56877"/>
              <a:gd name="connsiteX5" fmla="*/ 8632 w 16508"/>
              <a:gd name="connsiteY5" fmla="*/ 6350 h 56877"/>
              <a:gd name="connsiteX6" fmla="*/ 10158 w 16508"/>
              <a:gd name="connsiteY6" fmla="*/ 8639 h 56877"/>
              <a:gd name="connsiteX7" fmla="*/ 10158 w 16508"/>
              <a:gd name="connsiteY7" fmla="*/ 10916 h 56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08" h="56877">
                <a:moveTo>
                  <a:pt x="10158" y="10916"/>
                </a:moveTo>
                <a:lnTo>
                  <a:pt x="10158" y="48237"/>
                </a:lnTo>
                <a:lnTo>
                  <a:pt x="8632" y="50527"/>
                </a:lnTo>
                <a:lnTo>
                  <a:pt x="6350" y="48237"/>
                </a:lnTo>
                <a:lnTo>
                  <a:pt x="6350" y="8639"/>
                </a:lnTo>
                <a:lnTo>
                  <a:pt x="8632" y="6350"/>
                </a:lnTo>
                <a:lnTo>
                  <a:pt x="10158" y="8639"/>
                </a:lnTo>
                <a:lnTo>
                  <a:pt x="10158" y="109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3" name="Freeform 3"/>
          <p:cNvSpPr/>
          <p:nvPr/>
        </p:nvSpPr>
        <p:spPr>
          <a:xfrm>
            <a:off x="7945227" y="3255292"/>
            <a:ext cx="14116" cy="46678"/>
          </a:xfrm>
          <a:custGeom>
            <a:avLst/>
            <a:gdLst>
              <a:gd name="connsiteX0" fmla="*/ 10158 w 16508"/>
              <a:gd name="connsiteY0" fmla="*/ 8626 h 54587"/>
              <a:gd name="connsiteX1" fmla="*/ 10158 w 16508"/>
              <a:gd name="connsiteY1" fmla="*/ 48237 h 54587"/>
              <a:gd name="connsiteX2" fmla="*/ 6350 w 16508"/>
              <a:gd name="connsiteY2" fmla="*/ 48237 h 54587"/>
              <a:gd name="connsiteX3" fmla="*/ 6350 w 16508"/>
              <a:gd name="connsiteY3" fmla="*/ 6350 h 54587"/>
              <a:gd name="connsiteX4" fmla="*/ 10158 w 16508"/>
              <a:gd name="connsiteY4" fmla="*/ 6350 h 54587"/>
              <a:gd name="connsiteX5" fmla="*/ 10158 w 16508"/>
              <a:gd name="connsiteY5" fmla="*/ 8626 h 54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4587">
                <a:moveTo>
                  <a:pt x="10158" y="8626"/>
                </a:moveTo>
                <a:lnTo>
                  <a:pt x="10158" y="48237"/>
                </a:lnTo>
                <a:lnTo>
                  <a:pt x="6350" y="48237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4" name="Freeform 3"/>
          <p:cNvSpPr/>
          <p:nvPr/>
        </p:nvSpPr>
        <p:spPr>
          <a:xfrm>
            <a:off x="7945227" y="3309352"/>
            <a:ext cx="14116" cy="47983"/>
          </a:xfrm>
          <a:custGeom>
            <a:avLst/>
            <a:gdLst>
              <a:gd name="connsiteX0" fmla="*/ 10158 w 16508"/>
              <a:gd name="connsiteY0" fmla="*/ 10153 h 56114"/>
              <a:gd name="connsiteX1" fmla="*/ 10158 w 16508"/>
              <a:gd name="connsiteY1" fmla="*/ 48238 h 56114"/>
              <a:gd name="connsiteX2" fmla="*/ 8632 w 16508"/>
              <a:gd name="connsiteY2" fmla="*/ 49764 h 56114"/>
              <a:gd name="connsiteX3" fmla="*/ 6350 w 16508"/>
              <a:gd name="connsiteY3" fmla="*/ 48238 h 56114"/>
              <a:gd name="connsiteX4" fmla="*/ 6350 w 16508"/>
              <a:gd name="connsiteY4" fmla="*/ 8626 h 56114"/>
              <a:gd name="connsiteX5" fmla="*/ 8632 w 16508"/>
              <a:gd name="connsiteY5" fmla="*/ 6350 h 56114"/>
              <a:gd name="connsiteX6" fmla="*/ 10158 w 16508"/>
              <a:gd name="connsiteY6" fmla="*/ 8626 h 56114"/>
              <a:gd name="connsiteX7" fmla="*/ 10158 w 16508"/>
              <a:gd name="connsiteY7" fmla="*/ 10153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08" h="56114">
                <a:moveTo>
                  <a:pt x="10158" y="10153"/>
                </a:moveTo>
                <a:lnTo>
                  <a:pt x="10158" y="48238"/>
                </a:lnTo>
                <a:lnTo>
                  <a:pt x="8632" y="49764"/>
                </a:lnTo>
                <a:lnTo>
                  <a:pt x="6350" y="48238"/>
                </a:lnTo>
                <a:lnTo>
                  <a:pt x="6350" y="8626"/>
                </a:lnTo>
                <a:lnTo>
                  <a:pt x="8632" y="6350"/>
                </a:lnTo>
                <a:lnTo>
                  <a:pt x="10158" y="8626"/>
                </a:lnTo>
                <a:lnTo>
                  <a:pt x="10158" y="1015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5" name="Freeform 3"/>
          <p:cNvSpPr/>
          <p:nvPr/>
        </p:nvSpPr>
        <p:spPr>
          <a:xfrm>
            <a:off x="7945227" y="3365359"/>
            <a:ext cx="14116" cy="46037"/>
          </a:xfrm>
          <a:custGeom>
            <a:avLst/>
            <a:gdLst>
              <a:gd name="connsiteX0" fmla="*/ 10158 w 16508"/>
              <a:gd name="connsiteY0" fmla="*/ 8640 h 53838"/>
              <a:gd name="connsiteX1" fmla="*/ 10158 w 16508"/>
              <a:gd name="connsiteY1" fmla="*/ 47488 h 53838"/>
              <a:gd name="connsiteX2" fmla="*/ 6350 w 16508"/>
              <a:gd name="connsiteY2" fmla="*/ 47488 h 53838"/>
              <a:gd name="connsiteX3" fmla="*/ 6350 w 16508"/>
              <a:gd name="connsiteY3" fmla="*/ 6350 h 53838"/>
              <a:gd name="connsiteX4" fmla="*/ 10158 w 16508"/>
              <a:gd name="connsiteY4" fmla="*/ 6350 h 53838"/>
              <a:gd name="connsiteX5" fmla="*/ 10158 w 16508"/>
              <a:gd name="connsiteY5" fmla="*/ 8640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3838">
                <a:moveTo>
                  <a:pt x="10158" y="8640"/>
                </a:moveTo>
                <a:lnTo>
                  <a:pt x="10158" y="47488"/>
                </a:lnTo>
                <a:lnTo>
                  <a:pt x="6350" y="47488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86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6" name="Freeform 3"/>
          <p:cNvSpPr/>
          <p:nvPr/>
        </p:nvSpPr>
        <p:spPr>
          <a:xfrm>
            <a:off x="7945227" y="3419419"/>
            <a:ext cx="14116" cy="47995"/>
          </a:xfrm>
          <a:custGeom>
            <a:avLst/>
            <a:gdLst>
              <a:gd name="connsiteX0" fmla="*/ 10158 w 16508"/>
              <a:gd name="connsiteY0" fmla="*/ 10166 h 56127"/>
              <a:gd name="connsiteX1" fmla="*/ 10158 w 16508"/>
              <a:gd name="connsiteY1" fmla="*/ 48251 h 56127"/>
              <a:gd name="connsiteX2" fmla="*/ 8632 w 16508"/>
              <a:gd name="connsiteY2" fmla="*/ 49777 h 56127"/>
              <a:gd name="connsiteX3" fmla="*/ 6350 w 16508"/>
              <a:gd name="connsiteY3" fmla="*/ 48251 h 56127"/>
              <a:gd name="connsiteX4" fmla="*/ 6350 w 16508"/>
              <a:gd name="connsiteY4" fmla="*/ 8639 h 56127"/>
              <a:gd name="connsiteX5" fmla="*/ 8632 w 16508"/>
              <a:gd name="connsiteY5" fmla="*/ 6350 h 56127"/>
              <a:gd name="connsiteX6" fmla="*/ 10158 w 16508"/>
              <a:gd name="connsiteY6" fmla="*/ 8639 h 56127"/>
              <a:gd name="connsiteX7" fmla="*/ 10158 w 16508"/>
              <a:gd name="connsiteY7" fmla="*/ 10166 h 561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08" h="56127">
                <a:moveTo>
                  <a:pt x="10158" y="10166"/>
                </a:moveTo>
                <a:lnTo>
                  <a:pt x="10158" y="48251"/>
                </a:lnTo>
                <a:lnTo>
                  <a:pt x="8632" y="49777"/>
                </a:lnTo>
                <a:lnTo>
                  <a:pt x="6350" y="48251"/>
                </a:lnTo>
                <a:lnTo>
                  <a:pt x="6350" y="8639"/>
                </a:lnTo>
                <a:lnTo>
                  <a:pt x="8632" y="6350"/>
                </a:lnTo>
                <a:lnTo>
                  <a:pt x="10158" y="8639"/>
                </a:lnTo>
                <a:lnTo>
                  <a:pt x="10158" y="1016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7" name="Freeform 3"/>
          <p:cNvSpPr/>
          <p:nvPr/>
        </p:nvSpPr>
        <p:spPr>
          <a:xfrm>
            <a:off x="7945227" y="3475437"/>
            <a:ext cx="14116" cy="46037"/>
          </a:xfrm>
          <a:custGeom>
            <a:avLst/>
            <a:gdLst>
              <a:gd name="connsiteX0" fmla="*/ 10158 w 16508"/>
              <a:gd name="connsiteY0" fmla="*/ 7877 h 53838"/>
              <a:gd name="connsiteX1" fmla="*/ 10158 w 16508"/>
              <a:gd name="connsiteY1" fmla="*/ 47488 h 53838"/>
              <a:gd name="connsiteX2" fmla="*/ 6350 w 16508"/>
              <a:gd name="connsiteY2" fmla="*/ 47488 h 53838"/>
              <a:gd name="connsiteX3" fmla="*/ 6350 w 16508"/>
              <a:gd name="connsiteY3" fmla="*/ 6350 h 53838"/>
              <a:gd name="connsiteX4" fmla="*/ 10158 w 16508"/>
              <a:gd name="connsiteY4" fmla="*/ 6350 h 53838"/>
              <a:gd name="connsiteX5" fmla="*/ 10158 w 16508"/>
              <a:gd name="connsiteY5" fmla="*/ 7877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3838">
                <a:moveTo>
                  <a:pt x="10158" y="7877"/>
                </a:moveTo>
                <a:lnTo>
                  <a:pt x="10158" y="47488"/>
                </a:lnTo>
                <a:lnTo>
                  <a:pt x="6350" y="47488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787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8" name="Freeform 3"/>
          <p:cNvSpPr/>
          <p:nvPr/>
        </p:nvSpPr>
        <p:spPr>
          <a:xfrm>
            <a:off x="7945227" y="3529498"/>
            <a:ext cx="14116" cy="47983"/>
          </a:xfrm>
          <a:custGeom>
            <a:avLst/>
            <a:gdLst>
              <a:gd name="connsiteX0" fmla="*/ 10158 w 16508"/>
              <a:gd name="connsiteY0" fmla="*/ 10166 h 56114"/>
              <a:gd name="connsiteX1" fmla="*/ 10158 w 16508"/>
              <a:gd name="connsiteY1" fmla="*/ 47488 h 56114"/>
              <a:gd name="connsiteX2" fmla="*/ 8632 w 16508"/>
              <a:gd name="connsiteY2" fmla="*/ 49764 h 56114"/>
              <a:gd name="connsiteX3" fmla="*/ 6350 w 16508"/>
              <a:gd name="connsiteY3" fmla="*/ 47488 h 56114"/>
              <a:gd name="connsiteX4" fmla="*/ 6350 w 16508"/>
              <a:gd name="connsiteY4" fmla="*/ 7876 h 56114"/>
              <a:gd name="connsiteX5" fmla="*/ 8632 w 16508"/>
              <a:gd name="connsiteY5" fmla="*/ 6350 h 56114"/>
              <a:gd name="connsiteX6" fmla="*/ 10158 w 16508"/>
              <a:gd name="connsiteY6" fmla="*/ 7876 h 56114"/>
              <a:gd name="connsiteX7" fmla="*/ 10158 w 16508"/>
              <a:gd name="connsiteY7" fmla="*/ 1016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08" h="56114">
                <a:moveTo>
                  <a:pt x="10158" y="10166"/>
                </a:moveTo>
                <a:lnTo>
                  <a:pt x="10158" y="47488"/>
                </a:lnTo>
                <a:lnTo>
                  <a:pt x="8632" y="49764"/>
                </a:lnTo>
                <a:lnTo>
                  <a:pt x="6350" y="47488"/>
                </a:lnTo>
                <a:lnTo>
                  <a:pt x="6350" y="7876"/>
                </a:lnTo>
                <a:lnTo>
                  <a:pt x="8632" y="6350"/>
                </a:lnTo>
                <a:lnTo>
                  <a:pt x="10158" y="7876"/>
                </a:lnTo>
                <a:lnTo>
                  <a:pt x="10158" y="1016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9" name="Freeform 3"/>
          <p:cNvSpPr/>
          <p:nvPr/>
        </p:nvSpPr>
        <p:spPr>
          <a:xfrm>
            <a:off x="7945227" y="3585515"/>
            <a:ext cx="14116" cy="46025"/>
          </a:xfrm>
          <a:custGeom>
            <a:avLst/>
            <a:gdLst>
              <a:gd name="connsiteX0" fmla="*/ 10158 w 16508"/>
              <a:gd name="connsiteY0" fmla="*/ 7876 h 53824"/>
              <a:gd name="connsiteX1" fmla="*/ 10158 w 16508"/>
              <a:gd name="connsiteY1" fmla="*/ 47474 h 53824"/>
              <a:gd name="connsiteX2" fmla="*/ 6350 w 16508"/>
              <a:gd name="connsiteY2" fmla="*/ 47474 h 53824"/>
              <a:gd name="connsiteX3" fmla="*/ 6350 w 16508"/>
              <a:gd name="connsiteY3" fmla="*/ 6350 h 53824"/>
              <a:gd name="connsiteX4" fmla="*/ 10158 w 16508"/>
              <a:gd name="connsiteY4" fmla="*/ 6350 h 53824"/>
              <a:gd name="connsiteX5" fmla="*/ 10158 w 16508"/>
              <a:gd name="connsiteY5" fmla="*/ 7876 h 538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3824">
                <a:moveTo>
                  <a:pt x="10158" y="7876"/>
                </a:moveTo>
                <a:lnTo>
                  <a:pt x="10158" y="47474"/>
                </a:lnTo>
                <a:lnTo>
                  <a:pt x="6350" y="47474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0" name="Freeform 3"/>
          <p:cNvSpPr/>
          <p:nvPr/>
        </p:nvSpPr>
        <p:spPr>
          <a:xfrm>
            <a:off x="7945227" y="3639575"/>
            <a:ext cx="14116" cy="47983"/>
          </a:xfrm>
          <a:custGeom>
            <a:avLst/>
            <a:gdLst>
              <a:gd name="connsiteX0" fmla="*/ 10158 w 16508"/>
              <a:gd name="connsiteY0" fmla="*/ 10153 h 56114"/>
              <a:gd name="connsiteX1" fmla="*/ 10158 w 16508"/>
              <a:gd name="connsiteY1" fmla="*/ 47474 h 56114"/>
              <a:gd name="connsiteX2" fmla="*/ 8632 w 16508"/>
              <a:gd name="connsiteY2" fmla="*/ 49764 h 56114"/>
              <a:gd name="connsiteX3" fmla="*/ 6350 w 16508"/>
              <a:gd name="connsiteY3" fmla="*/ 47474 h 56114"/>
              <a:gd name="connsiteX4" fmla="*/ 6350 w 16508"/>
              <a:gd name="connsiteY4" fmla="*/ 7877 h 56114"/>
              <a:gd name="connsiteX5" fmla="*/ 8632 w 16508"/>
              <a:gd name="connsiteY5" fmla="*/ 6350 h 56114"/>
              <a:gd name="connsiteX6" fmla="*/ 10158 w 16508"/>
              <a:gd name="connsiteY6" fmla="*/ 7877 h 56114"/>
              <a:gd name="connsiteX7" fmla="*/ 10158 w 16508"/>
              <a:gd name="connsiteY7" fmla="*/ 10153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08" h="56114">
                <a:moveTo>
                  <a:pt x="10158" y="10153"/>
                </a:moveTo>
                <a:lnTo>
                  <a:pt x="10158" y="47474"/>
                </a:lnTo>
                <a:lnTo>
                  <a:pt x="8632" y="49764"/>
                </a:lnTo>
                <a:lnTo>
                  <a:pt x="6350" y="47474"/>
                </a:lnTo>
                <a:lnTo>
                  <a:pt x="6350" y="7877"/>
                </a:lnTo>
                <a:lnTo>
                  <a:pt x="8632" y="6350"/>
                </a:lnTo>
                <a:lnTo>
                  <a:pt x="10158" y="7877"/>
                </a:lnTo>
                <a:lnTo>
                  <a:pt x="10158" y="1015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1" name="Freeform 3"/>
          <p:cNvSpPr/>
          <p:nvPr/>
        </p:nvSpPr>
        <p:spPr>
          <a:xfrm>
            <a:off x="7945227" y="3694942"/>
            <a:ext cx="14116" cy="46678"/>
          </a:xfrm>
          <a:custGeom>
            <a:avLst/>
            <a:gdLst>
              <a:gd name="connsiteX0" fmla="*/ 10158 w 16508"/>
              <a:gd name="connsiteY0" fmla="*/ 8626 h 54587"/>
              <a:gd name="connsiteX1" fmla="*/ 10158 w 16508"/>
              <a:gd name="connsiteY1" fmla="*/ 48237 h 54587"/>
              <a:gd name="connsiteX2" fmla="*/ 6350 w 16508"/>
              <a:gd name="connsiteY2" fmla="*/ 48237 h 54587"/>
              <a:gd name="connsiteX3" fmla="*/ 6350 w 16508"/>
              <a:gd name="connsiteY3" fmla="*/ 6350 h 54587"/>
              <a:gd name="connsiteX4" fmla="*/ 10158 w 16508"/>
              <a:gd name="connsiteY4" fmla="*/ 6350 h 54587"/>
              <a:gd name="connsiteX5" fmla="*/ 10158 w 16508"/>
              <a:gd name="connsiteY5" fmla="*/ 8626 h 545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4587">
                <a:moveTo>
                  <a:pt x="10158" y="8626"/>
                </a:moveTo>
                <a:lnTo>
                  <a:pt x="10158" y="48237"/>
                </a:lnTo>
                <a:lnTo>
                  <a:pt x="6350" y="48237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2" name="Freeform 3"/>
          <p:cNvSpPr/>
          <p:nvPr/>
        </p:nvSpPr>
        <p:spPr>
          <a:xfrm>
            <a:off x="7945227" y="3749002"/>
            <a:ext cx="14116" cy="48636"/>
          </a:xfrm>
          <a:custGeom>
            <a:avLst/>
            <a:gdLst>
              <a:gd name="connsiteX0" fmla="*/ 10158 w 16508"/>
              <a:gd name="connsiteY0" fmla="*/ 10916 h 56877"/>
              <a:gd name="connsiteX1" fmla="*/ 10158 w 16508"/>
              <a:gd name="connsiteY1" fmla="*/ 48238 h 56877"/>
              <a:gd name="connsiteX2" fmla="*/ 8632 w 16508"/>
              <a:gd name="connsiteY2" fmla="*/ 50527 h 56877"/>
              <a:gd name="connsiteX3" fmla="*/ 6350 w 16508"/>
              <a:gd name="connsiteY3" fmla="*/ 48238 h 56877"/>
              <a:gd name="connsiteX4" fmla="*/ 6350 w 16508"/>
              <a:gd name="connsiteY4" fmla="*/ 8626 h 56877"/>
              <a:gd name="connsiteX5" fmla="*/ 8632 w 16508"/>
              <a:gd name="connsiteY5" fmla="*/ 6350 h 56877"/>
              <a:gd name="connsiteX6" fmla="*/ 10158 w 16508"/>
              <a:gd name="connsiteY6" fmla="*/ 8626 h 56877"/>
              <a:gd name="connsiteX7" fmla="*/ 10158 w 16508"/>
              <a:gd name="connsiteY7" fmla="*/ 10916 h 56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08" h="56877">
                <a:moveTo>
                  <a:pt x="10158" y="10916"/>
                </a:moveTo>
                <a:lnTo>
                  <a:pt x="10158" y="48238"/>
                </a:lnTo>
                <a:lnTo>
                  <a:pt x="8632" y="50527"/>
                </a:lnTo>
                <a:lnTo>
                  <a:pt x="6350" y="48238"/>
                </a:lnTo>
                <a:lnTo>
                  <a:pt x="6350" y="8626"/>
                </a:lnTo>
                <a:lnTo>
                  <a:pt x="8632" y="6350"/>
                </a:lnTo>
                <a:lnTo>
                  <a:pt x="10158" y="8626"/>
                </a:lnTo>
                <a:lnTo>
                  <a:pt x="10158" y="109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3" name="Freeform 3"/>
          <p:cNvSpPr/>
          <p:nvPr/>
        </p:nvSpPr>
        <p:spPr>
          <a:xfrm>
            <a:off x="7945227" y="3805009"/>
            <a:ext cx="14116" cy="46690"/>
          </a:xfrm>
          <a:custGeom>
            <a:avLst/>
            <a:gdLst>
              <a:gd name="connsiteX0" fmla="*/ 10158 w 16508"/>
              <a:gd name="connsiteY0" fmla="*/ 8639 h 54601"/>
              <a:gd name="connsiteX1" fmla="*/ 10158 w 16508"/>
              <a:gd name="connsiteY1" fmla="*/ 48251 h 54601"/>
              <a:gd name="connsiteX2" fmla="*/ 6350 w 16508"/>
              <a:gd name="connsiteY2" fmla="*/ 48251 h 54601"/>
              <a:gd name="connsiteX3" fmla="*/ 6350 w 16508"/>
              <a:gd name="connsiteY3" fmla="*/ 6350 h 54601"/>
              <a:gd name="connsiteX4" fmla="*/ 10158 w 16508"/>
              <a:gd name="connsiteY4" fmla="*/ 6350 h 54601"/>
              <a:gd name="connsiteX5" fmla="*/ 10158 w 16508"/>
              <a:gd name="connsiteY5" fmla="*/ 8639 h 5460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4601">
                <a:moveTo>
                  <a:pt x="10158" y="8639"/>
                </a:moveTo>
                <a:lnTo>
                  <a:pt x="10158" y="48251"/>
                </a:lnTo>
                <a:lnTo>
                  <a:pt x="6350" y="48251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4" name="Freeform 3"/>
          <p:cNvSpPr/>
          <p:nvPr/>
        </p:nvSpPr>
        <p:spPr>
          <a:xfrm>
            <a:off x="7945227" y="3859069"/>
            <a:ext cx="14116" cy="47995"/>
          </a:xfrm>
          <a:custGeom>
            <a:avLst/>
            <a:gdLst>
              <a:gd name="connsiteX0" fmla="*/ 10158 w 16508"/>
              <a:gd name="connsiteY0" fmla="*/ 10166 h 56128"/>
              <a:gd name="connsiteX1" fmla="*/ 10158 w 16508"/>
              <a:gd name="connsiteY1" fmla="*/ 48251 h 56128"/>
              <a:gd name="connsiteX2" fmla="*/ 8632 w 16508"/>
              <a:gd name="connsiteY2" fmla="*/ 49778 h 56128"/>
              <a:gd name="connsiteX3" fmla="*/ 6350 w 16508"/>
              <a:gd name="connsiteY3" fmla="*/ 48251 h 56128"/>
              <a:gd name="connsiteX4" fmla="*/ 6350 w 16508"/>
              <a:gd name="connsiteY4" fmla="*/ 8640 h 56128"/>
              <a:gd name="connsiteX5" fmla="*/ 8632 w 16508"/>
              <a:gd name="connsiteY5" fmla="*/ 6350 h 56128"/>
              <a:gd name="connsiteX6" fmla="*/ 10158 w 16508"/>
              <a:gd name="connsiteY6" fmla="*/ 8640 h 56128"/>
              <a:gd name="connsiteX7" fmla="*/ 10158 w 16508"/>
              <a:gd name="connsiteY7" fmla="*/ 10166 h 561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6508" h="56128">
                <a:moveTo>
                  <a:pt x="10158" y="10166"/>
                </a:moveTo>
                <a:lnTo>
                  <a:pt x="10158" y="48251"/>
                </a:lnTo>
                <a:lnTo>
                  <a:pt x="8632" y="49778"/>
                </a:lnTo>
                <a:lnTo>
                  <a:pt x="6350" y="48251"/>
                </a:lnTo>
                <a:lnTo>
                  <a:pt x="6350" y="8640"/>
                </a:lnTo>
                <a:lnTo>
                  <a:pt x="8632" y="6350"/>
                </a:lnTo>
                <a:lnTo>
                  <a:pt x="10158" y="8640"/>
                </a:lnTo>
                <a:lnTo>
                  <a:pt x="10158" y="1016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5" name="Freeform 3"/>
          <p:cNvSpPr/>
          <p:nvPr/>
        </p:nvSpPr>
        <p:spPr>
          <a:xfrm>
            <a:off x="7945227" y="3915087"/>
            <a:ext cx="14116" cy="46037"/>
          </a:xfrm>
          <a:custGeom>
            <a:avLst/>
            <a:gdLst>
              <a:gd name="connsiteX0" fmla="*/ 10158 w 16508"/>
              <a:gd name="connsiteY0" fmla="*/ 8639 h 53838"/>
              <a:gd name="connsiteX1" fmla="*/ 10158 w 16508"/>
              <a:gd name="connsiteY1" fmla="*/ 47488 h 53838"/>
              <a:gd name="connsiteX2" fmla="*/ 6350 w 16508"/>
              <a:gd name="connsiteY2" fmla="*/ 47488 h 53838"/>
              <a:gd name="connsiteX3" fmla="*/ 6350 w 16508"/>
              <a:gd name="connsiteY3" fmla="*/ 6350 h 53838"/>
              <a:gd name="connsiteX4" fmla="*/ 10158 w 16508"/>
              <a:gd name="connsiteY4" fmla="*/ 6350 h 53838"/>
              <a:gd name="connsiteX5" fmla="*/ 10158 w 16508"/>
              <a:gd name="connsiteY5" fmla="*/ 8639 h 5383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16508" h="53838">
                <a:moveTo>
                  <a:pt x="10158" y="8639"/>
                </a:moveTo>
                <a:lnTo>
                  <a:pt x="10158" y="47488"/>
                </a:lnTo>
                <a:lnTo>
                  <a:pt x="6350" y="47488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863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6" name="Freeform 3"/>
          <p:cNvSpPr/>
          <p:nvPr/>
        </p:nvSpPr>
        <p:spPr>
          <a:xfrm>
            <a:off x="7945227" y="3969147"/>
            <a:ext cx="14116" cy="47983"/>
          </a:xfrm>
          <a:custGeom>
            <a:avLst/>
            <a:gdLst>
              <a:gd name="connsiteX0" fmla="*/ 10158 w 16508"/>
              <a:gd name="connsiteY0" fmla="*/ 10166 h 56114"/>
              <a:gd name="connsiteX1" fmla="*/ 10158 w 16508"/>
              <a:gd name="connsiteY1" fmla="*/ 49764 h 56114"/>
              <a:gd name="connsiteX2" fmla="*/ 6350 w 16508"/>
              <a:gd name="connsiteY2" fmla="*/ 49764 h 56114"/>
              <a:gd name="connsiteX3" fmla="*/ 6350 w 16508"/>
              <a:gd name="connsiteY3" fmla="*/ 8639 h 56114"/>
              <a:gd name="connsiteX4" fmla="*/ 8632 w 16508"/>
              <a:gd name="connsiteY4" fmla="*/ 6350 h 56114"/>
              <a:gd name="connsiteX5" fmla="*/ 10158 w 16508"/>
              <a:gd name="connsiteY5" fmla="*/ 8639 h 56114"/>
              <a:gd name="connsiteX6" fmla="*/ 10158 w 16508"/>
              <a:gd name="connsiteY6" fmla="*/ 1016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6114">
                <a:moveTo>
                  <a:pt x="10158" y="10166"/>
                </a:moveTo>
                <a:lnTo>
                  <a:pt x="10158" y="49764"/>
                </a:lnTo>
                <a:lnTo>
                  <a:pt x="6350" y="49764"/>
                </a:lnTo>
                <a:lnTo>
                  <a:pt x="6350" y="8639"/>
                </a:lnTo>
                <a:lnTo>
                  <a:pt x="8632" y="6350"/>
                </a:lnTo>
                <a:lnTo>
                  <a:pt x="10158" y="8639"/>
                </a:lnTo>
                <a:lnTo>
                  <a:pt x="10158" y="1016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7" name="Freeform 3"/>
          <p:cNvSpPr/>
          <p:nvPr/>
        </p:nvSpPr>
        <p:spPr>
          <a:xfrm>
            <a:off x="7945227" y="4025165"/>
            <a:ext cx="14116" cy="47983"/>
          </a:xfrm>
          <a:custGeom>
            <a:avLst/>
            <a:gdLst>
              <a:gd name="connsiteX0" fmla="*/ 10158 w 16508"/>
              <a:gd name="connsiteY0" fmla="*/ 7876 h 56114"/>
              <a:gd name="connsiteX1" fmla="*/ 10158 w 16508"/>
              <a:gd name="connsiteY1" fmla="*/ 47474 h 56114"/>
              <a:gd name="connsiteX2" fmla="*/ 8632 w 16508"/>
              <a:gd name="connsiteY2" fmla="*/ 49764 h 56114"/>
              <a:gd name="connsiteX3" fmla="*/ 6350 w 16508"/>
              <a:gd name="connsiteY3" fmla="*/ 47474 h 56114"/>
              <a:gd name="connsiteX4" fmla="*/ 6350 w 16508"/>
              <a:gd name="connsiteY4" fmla="*/ 6350 h 56114"/>
              <a:gd name="connsiteX5" fmla="*/ 10158 w 16508"/>
              <a:gd name="connsiteY5" fmla="*/ 6350 h 56114"/>
              <a:gd name="connsiteX6" fmla="*/ 10158 w 16508"/>
              <a:gd name="connsiteY6" fmla="*/ 787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6114">
                <a:moveTo>
                  <a:pt x="10158" y="7876"/>
                </a:moveTo>
                <a:lnTo>
                  <a:pt x="10158" y="47474"/>
                </a:lnTo>
                <a:lnTo>
                  <a:pt x="8632" y="49764"/>
                </a:lnTo>
                <a:lnTo>
                  <a:pt x="6350" y="47474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787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8" name="Freeform 3"/>
          <p:cNvSpPr/>
          <p:nvPr/>
        </p:nvSpPr>
        <p:spPr>
          <a:xfrm>
            <a:off x="7945227" y="4079226"/>
            <a:ext cx="14116" cy="47983"/>
          </a:xfrm>
          <a:custGeom>
            <a:avLst/>
            <a:gdLst>
              <a:gd name="connsiteX0" fmla="*/ 10158 w 16508"/>
              <a:gd name="connsiteY0" fmla="*/ 10152 h 56114"/>
              <a:gd name="connsiteX1" fmla="*/ 10158 w 16508"/>
              <a:gd name="connsiteY1" fmla="*/ 49764 h 56114"/>
              <a:gd name="connsiteX2" fmla="*/ 6350 w 16508"/>
              <a:gd name="connsiteY2" fmla="*/ 49764 h 56114"/>
              <a:gd name="connsiteX3" fmla="*/ 6350 w 16508"/>
              <a:gd name="connsiteY3" fmla="*/ 7876 h 56114"/>
              <a:gd name="connsiteX4" fmla="*/ 8632 w 16508"/>
              <a:gd name="connsiteY4" fmla="*/ 6350 h 56114"/>
              <a:gd name="connsiteX5" fmla="*/ 10158 w 16508"/>
              <a:gd name="connsiteY5" fmla="*/ 7876 h 56114"/>
              <a:gd name="connsiteX6" fmla="*/ 10158 w 16508"/>
              <a:gd name="connsiteY6" fmla="*/ 10152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6114">
                <a:moveTo>
                  <a:pt x="10158" y="10152"/>
                </a:moveTo>
                <a:lnTo>
                  <a:pt x="10158" y="49764"/>
                </a:lnTo>
                <a:lnTo>
                  <a:pt x="6350" y="49764"/>
                </a:lnTo>
                <a:lnTo>
                  <a:pt x="6350" y="7876"/>
                </a:lnTo>
                <a:lnTo>
                  <a:pt x="8632" y="6350"/>
                </a:lnTo>
                <a:lnTo>
                  <a:pt x="10158" y="7876"/>
                </a:lnTo>
                <a:lnTo>
                  <a:pt x="10158" y="1015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9" name="Freeform 3"/>
          <p:cNvSpPr/>
          <p:nvPr/>
        </p:nvSpPr>
        <p:spPr>
          <a:xfrm>
            <a:off x="7945227" y="4135244"/>
            <a:ext cx="14116" cy="47983"/>
          </a:xfrm>
          <a:custGeom>
            <a:avLst/>
            <a:gdLst>
              <a:gd name="connsiteX0" fmla="*/ 10158 w 16508"/>
              <a:gd name="connsiteY0" fmla="*/ 7863 h 56114"/>
              <a:gd name="connsiteX1" fmla="*/ 10158 w 16508"/>
              <a:gd name="connsiteY1" fmla="*/ 47474 h 56114"/>
              <a:gd name="connsiteX2" fmla="*/ 8632 w 16508"/>
              <a:gd name="connsiteY2" fmla="*/ 49764 h 56114"/>
              <a:gd name="connsiteX3" fmla="*/ 6350 w 16508"/>
              <a:gd name="connsiteY3" fmla="*/ 47474 h 56114"/>
              <a:gd name="connsiteX4" fmla="*/ 6350 w 16508"/>
              <a:gd name="connsiteY4" fmla="*/ 6350 h 56114"/>
              <a:gd name="connsiteX5" fmla="*/ 10158 w 16508"/>
              <a:gd name="connsiteY5" fmla="*/ 6350 h 56114"/>
              <a:gd name="connsiteX6" fmla="*/ 10158 w 16508"/>
              <a:gd name="connsiteY6" fmla="*/ 7863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6114">
                <a:moveTo>
                  <a:pt x="10158" y="7863"/>
                </a:moveTo>
                <a:lnTo>
                  <a:pt x="10158" y="47474"/>
                </a:lnTo>
                <a:lnTo>
                  <a:pt x="8632" y="49764"/>
                </a:lnTo>
                <a:lnTo>
                  <a:pt x="6350" y="47474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786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0" name="Freeform 3"/>
          <p:cNvSpPr/>
          <p:nvPr/>
        </p:nvSpPr>
        <p:spPr>
          <a:xfrm>
            <a:off x="7945227" y="4189304"/>
            <a:ext cx="14116" cy="47984"/>
          </a:xfrm>
          <a:custGeom>
            <a:avLst/>
            <a:gdLst>
              <a:gd name="connsiteX0" fmla="*/ 10158 w 16508"/>
              <a:gd name="connsiteY0" fmla="*/ 10153 h 56115"/>
              <a:gd name="connsiteX1" fmla="*/ 10158 w 16508"/>
              <a:gd name="connsiteY1" fmla="*/ 49765 h 56115"/>
              <a:gd name="connsiteX2" fmla="*/ 6350 w 16508"/>
              <a:gd name="connsiteY2" fmla="*/ 49765 h 56115"/>
              <a:gd name="connsiteX3" fmla="*/ 6350 w 16508"/>
              <a:gd name="connsiteY3" fmla="*/ 7863 h 56115"/>
              <a:gd name="connsiteX4" fmla="*/ 8632 w 16508"/>
              <a:gd name="connsiteY4" fmla="*/ 6350 h 56115"/>
              <a:gd name="connsiteX5" fmla="*/ 10158 w 16508"/>
              <a:gd name="connsiteY5" fmla="*/ 7863 h 56115"/>
              <a:gd name="connsiteX6" fmla="*/ 10158 w 16508"/>
              <a:gd name="connsiteY6" fmla="*/ 10153 h 5611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6115">
                <a:moveTo>
                  <a:pt x="10158" y="10153"/>
                </a:moveTo>
                <a:lnTo>
                  <a:pt x="10158" y="49765"/>
                </a:lnTo>
                <a:lnTo>
                  <a:pt x="6350" y="49765"/>
                </a:lnTo>
                <a:lnTo>
                  <a:pt x="6350" y="7863"/>
                </a:lnTo>
                <a:lnTo>
                  <a:pt x="8632" y="6350"/>
                </a:lnTo>
                <a:lnTo>
                  <a:pt x="10158" y="7863"/>
                </a:lnTo>
                <a:lnTo>
                  <a:pt x="10158" y="1015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1" name="Freeform 3"/>
          <p:cNvSpPr/>
          <p:nvPr/>
        </p:nvSpPr>
        <p:spPr>
          <a:xfrm>
            <a:off x="7945227" y="4244670"/>
            <a:ext cx="14116" cy="47983"/>
          </a:xfrm>
          <a:custGeom>
            <a:avLst/>
            <a:gdLst>
              <a:gd name="connsiteX0" fmla="*/ 10158 w 16508"/>
              <a:gd name="connsiteY0" fmla="*/ 8626 h 56114"/>
              <a:gd name="connsiteX1" fmla="*/ 10158 w 16508"/>
              <a:gd name="connsiteY1" fmla="*/ 48238 h 56114"/>
              <a:gd name="connsiteX2" fmla="*/ 8632 w 16508"/>
              <a:gd name="connsiteY2" fmla="*/ 49764 h 56114"/>
              <a:gd name="connsiteX3" fmla="*/ 6350 w 16508"/>
              <a:gd name="connsiteY3" fmla="*/ 48238 h 56114"/>
              <a:gd name="connsiteX4" fmla="*/ 6350 w 16508"/>
              <a:gd name="connsiteY4" fmla="*/ 6350 h 56114"/>
              <a:gd name="connsiteX5" fmla="*/ 10158 w 16508"/>
              <a:gd name="connsiteY5" fmla="*/ 6350 h 56114"/>
              <a:gd name="connsiteX6" fmla="*/ 10158 w 16508"/>
              <a:gd name="connsiteY6" fmla="*/ 8626 h 56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6114">
                <a:moveTo>
                  <a:pt x="10158" y="8626"/>
                </a:moveTo>
                <a:lnTo>
                  <a:pt x="10158" y="48238"/>
                </a:lnTo>
                <a:lnTo>
                  <a:pt x="8632" y="49764"/>
                </a:lnTo>
                <a:lnTo>
                  <a:pt x="6350" y="48238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862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2" name="Freeform 3"/>
          <p:cNvSpPr/>
          <p:nvPr/>
        </p:nvSpPr>
        <p:spPr>
          <a:xfrm>
            <a:off x="7945227" y="4298730"/>
            <a:ext cx="14116" cy="48636"/>
          </a:xfrm>
          <a:custGeom>
            <a:avLst/>
            <a:gdLst>
              <a:gd name="connsiteX0" fmla="*/ 10158 w 16508"/>
              <a:gd name="connsiteY0" fmla="*/ 10916 h 56877"/>
              <a:gd name="connsiteX1" fmla="*/ 10158 w 16508"/>
              <a:gd name="connsiteY1" fmla="*/ 50527 h 56877"/>
              <a:gd name="connsiteX2" fmla="*/ 6350 w 16508"/>
              <a:gd name="connsiteY2" fmla="*/ 50527 h 56877"/>
              <a:gd name="connsiteX3" fmla="*/ 6350 w 16508"/>
              <a:gd name="connsiteY3" fmla="*/ 8626 h 56877"/>
              <a:gd name="connsiteX4" fmla="*/ 8632 w 16508"/>
              <a:gd name="connsiteY4" fmla="*/ 6350 h 56877"/>
              <a:gd name="connsiteX5" fmla="*/ 10158 w 16508"/>
              <a:gd name="connsiteY5" fmla="*/ 8626 h 56877"/>
              <a:gd name="connsiteX6" fmla="*/ 10158 w 16508"/>
              <a:gd name="connsiteY6" fmla="*/ 10916 h 5687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6877">
                <a:moveTo>
                  <a:pt x="10158" y="10916"/>
                </a:moveTo>
                <a:lnTo>
                  <a:pt x="10158" y="50527"/>
                </a:lnTo>
                <a:lnTo>
                  <a:pt x="6350" y="50527"/>
                </a:lnTo>
                <a:lnTo>
                  <a:pt x="6350" y="8626"/>
                </a:lnTo>
                <a:lnTo>
                  <a:pt x="8632" y="6350"/>
                </a:lnTo>
                <a:lnTo>
                  <a:pt x="10158" y="8626"/>
                </a:lnTo>
                <a:lnTo>
                  <a:pt x="10158" y="10916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3" name="Freeform 3"/>
          <p:cNvSpPr/>
          <p:nvPr/>
        </p:nvSpPr>
        <p:spPr>
          <a:xfrm>
            <a:off x="7945227" y="4354737"/>
            <a:ext cx="14116" cy="44731"/>
          </a:xfrm>
          <a:custGeom>
            <a:avLst/>
            <a:gdLst>
              <a:gd name="connsiteX0" fmla="*/ 10158 w 16508"/>
              <a:gd name="connsiteY0" fmla="*/ 8640 h 52311"/>
              <a:gd name="connsiteX1" fmla="*/ 10158 w 16508"/>
              <a:gd name="connsiteY1" fmla="*/ 43671 h 52311"/>
              <a:gd name="connsiteX2" fmla="*/ 8632 w 16508"/>
              <a:gd name="connsiteY2" fmla="*/ 45961 h 52311"/>
              <a:gd name="connsiteX3" fmla="*/ 6350 w 16508"/>
              <a:gd name="connsiteY3" fmla="*/ 43671 h 52311"/>
              <a:gd name="connsiteX4" fmla="*/ 6350 w 16508"/>
              <a:gd name="connsiteY4" fmla="*/ 6350 h 52311"/>
              <a:gd name="connsiteX5" fmla="*/ 10158 w 16508"/>
              <a:gd name="connsiteY5" fmla="*/ 6350 h 52311"/>
              <a:gd name="connsiteX6" fmla="*/ 10158 w 16508"/>
              <a:gd name="connsiteY6" fmla="*/ 8640 h 5231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6508" h="52311">
                <a:moveTo>
                  <a:pt x="10158" y="8640"/>
                </a:moveTo>
                <a:lnTo>
                  <a:pt x="10158" y="43671"/>
                </a:lnTo>
                <a:lnTo>
                  <a:pt x="8632" y="45961"/>
                </a:lnTo>
                <a:lnTo>
                  <a:pt x="6350" y="43671"/>
                </a:lnTo>
                <a:lnTo>
                  <a:pt x="6350" y="6350"/>
                </a:lnTo>
                <a:lnTo>
                  <a:pt x="10158" y="6350"/>
                </a:lnTo>
                <a:lnTo>
                  <a:pt x="10158" y="86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4" name="Freeform 3"/>
          <p:cNvSpPr/>
          <p:nvPr/>
        </p:nvSpPr>
        <p:spPr>
          <a:xfrm>
            <a:off x="5922676" y="3685163"/>
            <a:ext cx="541260" cy="418595"/>
          </a:xfrm>
          <a:custGeom>
            <a:avLst/>
            <a:gdLst>
              <a:gd name="connsiteX0" fmla="*/ 6350 w 632973"/>
              <a:gd name="connsiteY0" fmla="*/ 6350 h 489524"/>
              <a:gd name="connsiteX1" fmla="*/ 626623 w 632973"/>
              <a:gd name="connsiteY1" fmla="*/ 483174 h 489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973" h="489524">
                <a:moveTo>
                  <a:pt x="6350" y="6350"/>
                </a:moveTo>
                <a:lnTo>
                  <a:pt x="626623" y="4831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5" name="Freeform 3"/>
          <p:cNvSpPr/>
          <p:nvPr/>
        </p:nvSpPr>
        <p:spPr>
          <a:xfrm>
            <a:off x="6431762" y="4060647"/>
            <a:ext cx="102951" cy="96400"/>
          </a:xfrm>
          <a:custGeom>
            <a:avLst/>
            <a:gdLst>
              <a:gd name="connsiteX0" fmla="*/ 44957 w 120395"/>
              <a:gd name="connsiteY0" fmla="*/ 0 h 112734"/>
              <a:gd name="connsiteX1" fmla="*/ 120395 w 120395"/>
              <a:gd name="connsiteY1" fmla="*/ 112734 h 112734"/>
              <a:gd name="connsiteX2" fmla="*/ 0 w 120395"/>
              <a:gd name="connsiteY2" fmla="*/ 75410 h 112734"/>
              <a:gd name="connsiteX3" fmla="*/ 44957 w 120395"/>
              <a:gd name="connsiteY3" fmla="*/ 0 h 1127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0395" h="112734">
                <a:moveTo>
                  <a:pt x="44957" y="0"/>
                </a:moveTo>
                <a:lnTo>
                  <a:pt x="120395" y="112734"/>
                </a:lnTo>
                <a:lnTo>
                  <a:pt x="0" y="75410"/>
                </a:lnTo>
                <a:lnTo>
                  <a:pt x="44957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6" name="Freeform 3"/>
          <p:cNvSpPr/>
          <p:nvPr/>
        </p:nvSpPr>
        <p:spPr>
          <a:xfrm>
            <a:off x="6606853" y="3451332"/>
            <a:ext cx="540602" cy="418595"/>
          </a:xfrm>
          <a:custGeom>
            <a:avLst/>
            <a:gdLst>
              <a:gd name="connsiteX0" fmla="*/ 625854 w 632204"/>
              <a:gd name="connsiteY0" fmla="*/ 6350 h 489524"/>
              <a:gd name="connsiteX1" fmla="*/ 6350 w 632204"/>
              <a:gd name="connsiteY1" fmla="*/ 483174 h 4895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632204" h="489524">
                <a:moveTo>
                  <a:pt x="625854" y="6350"/>
                </a:moveTo>
                <a:lnTo>
                  <a:pt x="6350" y="48317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7" name="Freeform 3"/>
          <p:cNvSpPr/>
          <p:nvPr/>
        </p:nvSpPr>
        <p:spPr>
          <a:xfrm>
            <a:off x="6534713" y="3827463"/>
            <a:ext cx="104254" cy="96400"/>
          </a:xfrm>
          <a:custGeom>
            <a:avLst/>
            <a:gdLst>
              <a:gd name="connsiteX0" fmla="*/ 121919 w 121919"/>
              <a:gd name="connsiteY0" fmla="*/ 75410 h 112734"/>
              <a:gd name="connsiteX1" fmla="*/ 0 w 121919"/>
              <a:gd name="connsiteY1" fmla="*/ 112734 h 112734"/>
              <a:gd name="connsiteX2" fmla="*/ 76961 w 121919"/>
              <a:gd name="connsiteY2" fmla="*/ 0 h 112734"/>
              <a:gd name="connsiteX3" fmla="*/ 121919 w 121919"/>
              <a:gd name="connsiteY3" fmla="*/ 75410 h 11273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1919" h="112734">
                <a:moveTo>
                  <a:pt x="121919" y="75410"/>
                </a:moveTo>
                <a:lnTo>
                  <a:pt x="0" y="112734"/>
                </a:lnTo>
                <a:lnTo>
                  <a:pt x="76961" y="0"/>
                </a:lnTo>
                <a:lnTo>
                  <a:pt x="121919" y="7541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8" name="Freeform 3"/>
          <p:cNvSpPr/>
          <p:nvPr/>
        </p:nvSpPr>
        <p:spPr>
          <a:xfrm>
            <a:off x="5315388" y="3918340"/>
            <a:ext cx="1142681" cy="664150"/>
          </a:xfrm>
          <a:custGeom>
            <a:avLst/>
            <a:gdLst>
              <a:gd name="connsiteX0" fmla="*/ 6350 w 1336302"/>
              <a:gd name="connsiteY0" fmla="*/ 6350 h 776687"/>
              <a:gd name="connsiteX1" fmla="*/ 1329952 w 1336302"/>
              <a:gd name="connsiteY1" fmla="*/ 770337 h 7766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336302" h="776687">
                <a:moveTo>
                  <a:pt x="6350" y="6350"/>
                </a:moveTo>
                <a:lnTo>
                  <a:pt x="1329952" y="7703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9" name="Freeform 3"/>
          <p:cNvSpPr/>
          <p:nvPr/>
        </p:nvSpPr>
        <p:spPr>
          <a:xfrm>
            <a:off x="6428503" y="4538086"/>
            <a:ext cx="106209" cy="85978"/>
          </a:xfrm>
          <a:custGeom>
            <a:avLst/>
            <a:gdLst>
              <a:gd name="connsiteX0" fmla="*/ 36576 w 124206"/>
              <a:gd name="connsiteY0" fmla="*/ 0 h 100546"/>
              <a:gd name="connsiteX1" fmla="*/ 124206 w 124206"/>
              <a:gd name="connsiteY1" fmla="*/ 100546 h 100546"/>
              <a:gd name="connsiteX2" fmla="*/ 0 w 124206"/>
              <a:gd name="connsiteY2" fmla="*/ 80741 h 100546"/>
              <a:gd name="connsiteX3" fmla="*/ 36576 w 124206"/>
              <a:gd name="connsiteY3" fmla="*/ 0 h 10054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4206" h="100546">
                <a:moveTo>
                  <a:pt x="36576" y="0"/>
                </a:moveTo>
                <a:lnTo>
                  <a:pt x="124206" y="100546"/>
                </a:lnTo>
                <a:lnTo>
                  <a:pt x="0" y="80741"/>
                </a:lnTo>
                <a:lnTo>
                  <a:pt x="36576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0" name="Freeform 3"/>
          <p:cNvSpPr/>
          <p:nvPr/>
        </p:nvSpPr>
        <p:spPr>
          <a:xfrm>
            <a:off x="6615975" y="4385345"/>
            <a:ext cx="1342063" cy="668708"/>
          </a:xfrm>
          <a:custGeom>
            <a:avLst/>
            <a:gdLst>
              <a:gd name="connsiteX0" fmla="*/ 1563118 w 1569468"/>
              <a:gd name="connsiteY0" fmla="*/ 6350 h 782017"/>
              <a:gd name="connsiteX1" fmla="*/ 6350 w 1569468"/>
              <a:gd name="connsiteY1" fmla="*/ 775667 h 78201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1569468" h="782017">
                <a:moveTo>
                  <a:pt x="1563118" y="6350"/>
                </a:moveTo>
                <a:lnTo>
                  <a:pt x="6350" y="77566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1" name="Freeform 3"/>
          <p:cNvSpPr/>
          <p:nvPr/>
        </p:nvSpPr>
        <p:spPr>
          <a:xfrm>
            <a:off x="6534702" y="5009664"/>
            <a:ext cx="106861" cy="81418"/>
          </a:xfrm>
          <a:custGeom>
            <a:avLst/>
            <a:gdLst>
              <a:gd name="connsiteX0" fmla="*/ 124968 w 124968"/>
              <a:gd name="connsiteY0" fmla="*/ 83027 h 95214"/>
              <a:gd name="connsiteX1" fmla="*/ 0 w 124968"/>
              <a:gd name="connsiteY1" fmla="*/ 95214 h 95214"/>
              <a:gd name="connsiteX2" fmla="*/ 94488 w 124968"/>
              <a:gd name="connsiteY2" fmla="*/ 0 h 95214"/>
              <a:gd name="connsiteX3" fmla="*/ 124968 w 124968"/>
              <a:gd name="connsiteY3" fmla="*/ 83027 h 952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124968" h="95214">
                <a:moveTo>
                  <a:pt x="124968" y="83027"/>
                </a:moveTo>
                <a:lnTo>
                  <a:pt x="0" y="95214"/>
                </a:lnTo>
                <a:lnTo>
                  <a:pt x="94488" y="0"/>
                </a:lnTo>
                <a:lnTo>
                  <a:pt x="124968" y="83027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2" name="Freeform 3"/>
          <p:cNvSpPr/>
          <p:nvPr/>
        </p:nvSpPr>
        <p:spPr>
          <a:xfrm>
            <a:off x="4558238" y="1871852"/>
            <a:ext cx="197214" cy="892117"/>
          </a:xfrm>
          <a:custGeom>
            <a:avLst/>
            <a:gdLst>
              <a:gd name="connsiteX0" fmla="*/ 224281 w 230631"/>
              <a:gd name="connsiteY0" fmla="*/ 6350 h 1043281"/>
              <a:gd name="connsiteX1" fmla="*/ 193043 w 230631"/>
              <a:gd name="connsiteY1" fmla="*/ 6350 h 1043281"/>
              <a:gd name="connsiteX2" fmla="*/ 105409 w 230631"/>
              <a:gd name="connsiteY2" fmla="*/ 109181 h 1043281"/>
              <a:gd name="connsiteX3" fmla="*/ 105409 w 230631"/>
              <a:gd name="connsiteY3" fmla="*/ 410044 h 1043281"/>
              <a:gd name="connsiteX4" fmla="*/ 26918 w 230631"/>
              <a:gd name="connsiteY4" fmla="*/ 522785 h 1043281"/>
              <a:gd name="connsiteX5" fmla="*/ 16250 w 230631"/>
              <a:gd name="connsiteY5" fmla="*/ 524298 h 1043281"/>
              <a:gd name="connsiteX6" fmla="*/ 6350 w 230631"/>
              <a:gd name="connsiteY6" fmla="*/ 524298 h 1043281"/>
              <a:gd name="connsiteX7" fmla="*/ 16250 w 230631"/>
              <a:gd name="connsiteY7" fmla="*/ 524298 h 1043281"/>
              <a:gd name="connsiteX8" fmla="*/ 26918 w 230631"/>
              <a:gd name="connsiteY8" fmla="*/ 526588 h 1043281"/>
              <a:gd name="connsiteX9" fmla="*/ 105409 w 230631"/>
              <a:gd name="connsiteY9" fmla="*/ 639316 h 1043281"/>
              <a:gd name="connsiteX10" fmla="*/ 105409 w 230631"/>
              <a:gd name="connsiteY10" fmla="*/ 934099 h 1043281"/>
              <a:gd name="connsiteX11" fmla="*/ 193043 w 230631"/>
              <a:gd name="connsiteY11" fmla="*/ 1034641 h 1043281"/>
              <a:gd name="connsiteX12" fmla="*/ 203712 w 230631"/>
              <a:gd name="connsiteY12" fmla="*/ 1036931 h 1043281"/>
              <a:gd name="connsiteX13" fmla="*/ 224281 w 230631"/>
              <a:gd name="connsiteY13" fmla="*/ 1036931 h 104328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0631" h="1043281">
                <a:moveTo>
                  <a:pt x="224281" y="6350"/>
                </a:moveTo>
                <a:lnTo>
                  <a:pt x="193043" y="6350"/>
                </a:lnTo>
                <a:cubicBezTo>
                  <a:pt x="148428" y="12020"/>
                  <a:pt x="107515" y="55912"/>
                  <a:pt x="105409" y="109181"/>
                </a:cubicBezTo>
                <a:lnTo>
                  <a:pt x="105409" y="410044"/>
                </a:lnTo>
                <a:cubicBezTo>
                  <a:pt x="101423" y="469993"/>
                  <a:pt x="76443" y="505406"/>
                  <a:pt x="26918" y="522785"/>
                </a:cubicBezTo>
                <a:lnTo>
                  <a:pt x="16250" y="524298"/>
                </a:lnTo>
                <a:lnTo>
                  <a:pt x="6350" y="524298"/>
                </a:lnTo>
                <a:lnTo>
                  <a:pt x="16250" y="524298"/>
                </a:lnTo>
                <a:lnTo>
                  <a:pt x="26918" y="526588"/>
                </a:lnTo>
                <a:cubicBezTo>
                  <a:pt x="76123" y="542959"/>
                  <a:pt x="102109" y="580390"/>
                  <a:pt x="105409" y="639316"/>
                </a:cubicBezTo>
                <a:lnTo>
                  <a:pt x="105409" y="934099"/>
                </a:lnTo>
                <a:cubicBezTo>
                  <a:pt x="109454" y="988500"/>
                  <a:pt x="146133" y="1029829"/>
                  <a:pt x="193043" y="1034641"/>
                </a:cubicBezTo>
                <a:lnTo>
                  <a:pt x="203712" y="1036931"/>
                </a:lnTo>
                <a:lnTo>
                  <a:pt x="224281" y="103693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3" name="Freeform 3"/>
          <p:cNvSpPr/>
          <p:nvPr/>
        </p:nvSpPr>
        <p:spPr>
          <a:xfrm>
            <a:off x="4558238" y="4272014"/>
            <a:ext cx="197214" cy="944219"/>
          </a:xfrm>
          <a:custGeom>
            <a:avLst/>
            <a:gdLst>
              <a:gd name="connsiteX0" fmla="*/ 224281 w 230631"/>
              <a:gd name="connsiteY0" fmla="*/ 6350 h 1104212"/>
              <a:gd name="connsiteX1" fmla="*/ 193043 w 230631"/>
              <a:gd name="connsiteY1" fmla="*/ 6350 h 1104212"/>
              <a:gd name="connsiteX2" fmla="*/ 105409 w 230631"/>
              <a:gd name="connsiteY2" fmla="*/ 106891 h 1104212"/>
              <a:gd name="connsiteX3" fmla="*/ 105409 w 230631"/>
              <a:gd name="connsiteY3" fmla="*/ 437469 h 1104212"/>
              <a:gd name="connsiteX4" fmla="*/ 26918 w 230631"/>
              <a:gd name="connsiteY4" fmla="*/ 547921 h 1104212"/>
              <a:gd name="connsiteX5" fmla="*/ 16250 w 230631"/>
              <a:gd name="connsiteY5" fmla="*/ 550197 h 1104212"/>
              <a:gd name="connsiteX6" fmla="*/ 6350 w 230631"/>
              <a:gd name="connsiteY6" fmla="*/ 552487 h 1104212"/>
              <a:gd name="connsiteX7" fmla="*/ 16250 w 230631"/>
              <a:gd name="connsiteY7" fmla="*/ 552487 h 1104212"/>
              <a:gd name="connsiteX8" fmla="*/ 26918 w 230631"/>
              <a:gd name="connsiteY8" fmla="*/ 554014 h 1104212"/>
              <a:gd name="connsiteX9" fmla="*/ 105409 w 230631"/>
              <a:gd name="connsiteY9" fmla="*/ 665215 h 1104212"/>
              <a:gd name="connsiteX10" fmla="*/ 105409 w 230631"/>
              <a:gd name="connsiteY10" fmla="*/ 995029 h 1104212"/>
              <a:gd name="connsiteX11" fmla="*/ 193043 w 230631"/>
              <a:gd name="connsiteY11" fmla="*/ 1096335 h 1104212"/>
              <a:gd name="connsiteX12" fmla="*/ 203712 w 230631"/>
              <a:gd name="connsiteY12" fmla="*/ 1097862 h 1104212"/>
              <a:gd name="connsiteX13" fmla="*/ 224281 w 230631"/>
              <a:gd name="connsiteY13" fmla="*/ 1097862 h 110421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</a:cxnLst>
            <a:rect l="l" t="t" r="r" b="b"/>
            <a:pathLst>
              <a:path w="230631" h="1104212">
                <a:moveTo>
                  <a:pt x="224281" y="6350"/>
                </a:moveTo>
                <a:lnTo>
                  <a:pt x="193043" y="6350"/>
                </a:lnTo>
                <a:cubicBezTo>
                  <a:pt x="149019" y="11638"/>
                  <a:pt x="108804" y="54903"/>
                  <a:pt x="105409" y="106891"/>
                </a:cubicBezTo>
                <a:lnTo>
                  <a:pt x="105409" y="437469"/>
                </a:lnTo>
                <a:cubicBezTo>
                  <a:pt x="103162" y="490262"/>
                  <a:pt x="73710" y="538952"/>
                  <a:pt x="26918" y="547921"/>
                </a:cubicBezTo>
                <a:lnTo>
                  <a:pt x="16250" y="550197"/>
                </a:lnTo>
                <a:lnTo>
                  <a:pt x="6350" y="552487"/>
                </a:lnTo>
                <a:lnTo>
                  <a:pt x="16250" y="552487"/>
                </a:lnTo>
                <a:lnTo>
                  <a:pt x="26918" y="554014"/>
                </a:lnTo>
                <a:cubicBezTo>
                  <a:pt x="74869" y="568204"/>
                  <a:pt x="101920" y="608279"/>
                  <a:pt x="105409" y="665215"/>
                </a:cubicBezTo>
                <a:lnTo>
                  <a:pt x="105409" y="995029"/>
                </a:lnTo>
                <a:cubicBezTo>
                  <a:pt x="108508" y="1048217"/>
                  <a:pt x="147896" y="1091346"/>
                  <a:pt x="193043" y="1096335"/>
                </a:cubicBezTo>
                <a:lnTo>
                  <a:pt x="203712" y="1097862"/>
                </a:lnTo>
                <a:lnTo>
                  <a:pt x="224281" y="109786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4" name="TextBox 1"/>
          <p:cNvSpPr txBox="1"/>
          <p:nvPr/>
        </p:nvSpPr>
        <p:spPr>
          <a:xfrm>
            <a:off x="549850" y="1817335"/>
            <a:ext cx="3180358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9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5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基本思想是将一个待求解</a:t>
            </a:r>
          </a:p>
        </p:txBody>
      </p:sp>
      <p:sp>
        <p:nvSpPr>
          <p:cNvPr id="95" name="TextBox 1"/>
          <p:cNvSpPr txBox="1"/>
          <p:nvPr/>
        </p:nvSpPr>
        <p:spPr>
          <a:xfrm>
            <a:off x="843067" y="2175710"/>
            <a:ext cx="2891817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52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的任务分成一个主任务</a:t>
            </a:r>
          </a:p>
          <a:p>
            <a:pPr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（主进程）和一些从任务</a:t>
            </a:r>
          </a:p>
          <a:p>
            <a:pPr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（子进程）。主进程负责</a:t>
            </a:r>
          </a:p>
        </p:txBody>
      </p:sp>
      <p:sp>
        <p:nvSpPr>
          <p:cNvPr id="96" name="TextBox 1"/>
          <p:cNvSpPr txBox="1"/>
          <p:nvPr/>
        </p:nvSpPr>
        <p:spPr>
          <a:xfrm>
            <a:off x="843067" y="3163957"/>
            <a:ext cx="2891817" cy="216142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52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将任务的分解、派发和收</a:t>
            </a:r>
          </a:p>
          <a:p>
            <a:pPr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集诸子任务的求解结果并</a:t>
            </a:r>
          </a:p>
          <a:p>
            <a:pPr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最后汇总得到问题的最终</a:t>
            </a:r>
          </a:p>
          <a:p>
            <a:pPr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解。诸子进程接收主进程</a:t>
            </a:r>
          </a:p>
          <a:p>
            <a:pPr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发来的消息；并行进行各</a:t>
            </a:r>
          </a:p>
          <a:p>
            <a:pPr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自计算；向主进程发回各</a:t>
            </a:r>
          </a:p>
          <a:p>
            <a:pPr>
              <a:lnSpc>
                <a:spcPts val="2565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自的计算结果。</a:t>
            </a:r>
          </a:p>
        </p:txBody>
      </p:sp>
      <p:sp>
        <p:nvSpPr>
          <p:cNvPr id="97" name="TextBox 1"/>
          <p:cNvSpPr txBox="1"/>
          <p:nvPr/>
        </p:nvSpPr>
        <p:spPr>
          <a:xfrm>
            <a:off x="6331297" y="1880114"/>
            <a:ext cx="461665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7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主进程</a:t>
            </a:r>
          </a:p>
        </p:txBody>
      </p:sp>
      <p:sp>
        <p:nvSpPr>
          <p:cNvPr id="98" name="TextBox 1"/>
          <p:cNvSpPr txBox="1"/>
          <p:nvPr/>
        </p:nvSpPr>
        <p:spPr>
          <a:xfrm>
            <a:off x="5082413" y="2662024"/>
            <a:ext cx="1231106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7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子进程1</a:t>
            </a:r>
            <a:r>
              <a:rPr lang="en-US" altLang="zh-CN" sz="1198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子进程2</a:t>
            </a:r>
          </a:p>
        </p:txBody>
      </p:sp>
      <p:sp>
        <p:nvSpPr>
          <p:cNvPr id="99" name="TextBox 1"/>
          <p:cNvSpPr txBox="1"/>
          <p:nvPr/>
        </p:nvSpPr>
        <p:spPr>
          <a:xfrm>
            <a:off x="6906870" y="2662024"/>
            <a:ext cx="692497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7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子进程i-1</a:t>
            </a:r>
          </a:p>
        </p:txBody>
      </p:sp>
      <p:sp>
        <p:nvSpPr>
          <p:cNvPr id="100" name="TextBox 1"/>
          <p:cNvSpPr txBox="1"/>
          <p:nvPr/>
        </p:nvSpPr>
        <p:spPr>
          <a:xfrm>
            <a:off x="7710499" y="2662024"/>
            <a:ext cx="538609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7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子进程i</a:t>
            </a:r>
          </a:p>
        </p:txBody>
      </p:sp>
      <p:sp>
        <p:nvSpPr>
          <p:cNvPr id="101" name="TextBox 1"/>
          <p:cNvSpPr txBox="1"/>
          <p:nvPr/>
        </p:nvSpPr>
        <p:spPr>
          <a:xfrm>
            <a:off x="4278784" y="1956133"/>
            <a:ext cx="153888" cy="2000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7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分</a:t>
            </a:r>
          </a:p>
        </p:txBody>
      </p:sp>
      <p:sp>
        <p:nvSpPr>
          <p:cNvPr id="102" name="TextBox 1"/>
          <p:cNvSpPr txBox="1"/>
          <p:nvPr/>
        </p:nvSpPr>
        <p:spPr>
          <a:xfrm>
            <a:off x="4278784" y="2151610"/>
            <a:ext cx="153888" cy="55912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7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配</a:t>
            </a:r>
          </a:p>
          <a:p>
            <a:pPr>
              <a:lnSpc>
                <a:spcPts val="1368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任</a:t>
            </a:r>
          </a:p>
          <a:p>
            <a:pPr>
              <a:lnSpc>
                <a:spcPts val="1368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务</a:t>
            </a:r>
          </a:p>
        </p:txBody>
      </p:sp>
      <p:sp>
        <p:nvSpPr>
          <p:cNvPr id="103" name="TextBox 1"/>
          <p:cNvSpPr txBox="1"/>
          <p:nvPr/>
        </p:nvSpPr>
        <p:spPr>
          <a:xfrm>
            <a:off x="4278784" y="4399600"/>
            <a:ext cx="153888" cy="73866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197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收</a:t>
            </a:r>
          </a:p>
          <a:p>
            <a:pPr>
              <a:lnSpc>
                <a:spcPts val="1368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集</a:t>
            </a:r>
          </a:p>
          <a:p>
            <a:pPr>
              <a:lnSpc>
                <a:spcPts val="1368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结</a:t>
            </a:r>
          </a:p>
          <a:p>
            <a:pPr>
              <a:lnSpc>
                <a:spcPts val="1368"/>
              </a:lnSpc>
            </a:pPr>
            <a:r>
              <a:rPr lang="en-US" altLang="zh-CN" sz="1198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果</a:t>
            </a:r>
          </a:p>
        </p:txBody>
      </p:sp>
      <p:sp>
        <p:nvSpPr>
          <p:cNvPr id="104" name="TextBox 1"/>
          <p:cNvSpPr txBox="1"/>
          <p:nvPr/>
        </p:nvSpPr>
        <p:spPr>
          <a:xfrm>
            <a:off x="6385597" y="2575144"/>
            <a:ext cx="34624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703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…</a:t>
            </a:r>
          </a:p>
        </p:txBody>
      </p:sp>
      <p:sp>
        <p:nvSpPr>
          <p:cNvPr id="107" name="Title 106">
            <a:extLst>
              <a:ext uri="{FF2B5EF4-FFF2-40B4-BE49-F238E27FC236}">
                <a16:creationId xmlns:a16="http://schemas.microsoft.com/office/drawing/2014/main" id="{76942F35-3652-8742-8E76-A2787A3B6F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主 </a:t>
            </a:r>
            <a:r>
              <a:rPr lang="en-US" altLang="zh-CN" dirty="0"/>
              <a:t>- </a:t>
            </a:r>
            <a:r>
              <a:rPr lang="zh-CN" altLang="en-US" dirty="0"/>
              <a:t>从式（ </a:t>
            </a:r>
            <a:r>
              <a:rPr lang="en-US" dirty="0"/>
              <a:t>Master-Slave 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60153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396565" y="2253801"/>
            <a:ext cx="521273" cy="325675"/>
          </a:xfrm>
          <a:custGeom>
            <a:avLst/>
            <a:gdLst>
              <a:gd name="connsiteX0" fmla="*/ 0 w 609600"/>
              <a:gd name="connsiteY0" fmla="*/ 190429 h 380859"/>
              <a:gd name="connsiteX1" fmla="*/ 304800 w 609600"/>
              <a:gd name="connsiteY1" fmla="*/ 0 h 380859"/>
              <a:gd name="connsiteX2" fmla="*/ 609600 w 609600"/>
              <a:gd name="connsiteY2" fmla="*/ 190429 h 380859"/>
              <a:gd name="connsiteX3" fmla="*/ 304800 w 609600"/>
              <a:gd name="connsiteY3" fmla="*/ 380859 h 380859"/>
              <a:gd name="connsiteX4" fmla="*/ 0 w 609600"/>
              <a:gd name="connsiteY4" fmla="*/ 190429 h 3808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380859">
                <a:moveTo>
                  <a:pt x="0" y="190429"/>
                </a:moveTo>
                <a:cubicBezTo>
                  <a:pt x="0" y="85312"/>
                  <a:pt x="137159" y="0"/>
                  <a:pt x="304800" y="0"/>
                </a:cubicBezTo>
                <a:cubicBezTo>
                  <a:pt x="473202" y="0"/>
                  <a:pt x="609600" y="85312"/>
                  <a:pt x="609600" y="190429"/>
                </a:cubicBezTo>
                <a:cubicBezTo>
                  <a:pt x="609600" y="295546"/>
                  <a:pt x="473202" y="380859"/>
                  <a:pt x="304800" y="380859"/>
                </a:cubicBezTo>
                <a:cubicBezTo>
                  <a:pt x="137159" y="380859"/>
                  <a:pt x="0" y="295546"/>
                  <a:pt x="0" y="190429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" name="Freeform 3"/>
          <p:cNvSpPr/>
          <p:nvPr/>
        </p:nvSpPr>
        <p:spPr>
          <a:xfrm>
            <a:off x="6391135" y="2248371"/>
            <a:ext cx="532133" cy="336535"/>
          </a:xfrm>
          <a:custGeom>
            <a:avLst/>
            <a:gdLst>
              <a:gd name="connsiteX0" fmla="*/ 6350 w 622300"/>
              <a:gd name="connsiteY0" fmla="*/ 196779 h 393559"/>
              <a:gd name="connsiteX1" fmla="*/ 311150 w 622300"/>
              <a:gd name="connsiteY1" fmla="*/ 6350 h 393559"/>
              <a:gd name="connsiteX2" fmla="*/ 615950 w 622300"/>
              <a:gd name="connsiteY2" fmla="*/ 196779 h 393559"/>
              <a:gd name="connsiteX3" fmla="*/ 311150 w 622300"/>
              <a:gd name="connsiteY3" fmla="*/ 387209 h 393559"/>
              <a:gd name="connsiteX4" fmla="*/ 6350 w 622300"/>
              <a:gd name="connsiteY4" fmla="*/ 196779 h 3935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393559">
                <a:moveTo>
                  <a:pt x="6350" y="196779"/>
                </a:moveTo>
                <a:cubicBezTo>
                  <a:pt x="6350" y="91662"/>
                  <a:pt x="143509" y="6350"/>
                  <a:pt x="311150" y="6350"/>
                </a:cubicBezTo>
                <a:cubicBezTo>
                  <a:pt x="479552" y="6350"/>
                  <a:pt x="615950" y="91662"/>
                  <a:pt x="615950" y="196779"/>
                </a:cubicBezTo>
                <a:cubicBezTo>
                  <a:pt x="615950" y="301896"/>
                  <a:pt x="479552" y="387209"/>
                  <a:pt x="311150" y="387209"/>
                </a:cubicBezTo>
                <a:cubicBezTo>
                  <a:pt x="143509" y="387209"/>
                  <a:pt x="6350" y="301896"/>
                  <a:pt x="6350" y="1967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" name="Freeform 3"/>
          <p:cNvSpPr/>
          <p:nvPr/>
        </p:nvSpPr>
        <p:spPr>
          <a:xfrm>
            <a:off x="5702620" y="2780743"/>
            <a:ext cx="547337" cy="302226"/>
          </a:xfrm>
          <a:custGeom>
            <a:avLst/>
            <a:gdLst>
              <a:gd name="connsiteX0" fmla="*/ 0 w 640080"/>
              <a:gd name="connsiteY0" fmla="*/ 176718 h 353437"/>
              <a:gd name="connsiteX1" fmla="*/ 320040 w 640080"/>
              <a:gd name="connsiteY1" fmla="*/ 0 h 353437"/>
              <a:gd name="connsiteX2" fmla="*/ 640080 w 640080"/>
              <a:gd name="connsiteY2" fmla="*/ 176718 h 353437"/>
              <a:gd name="connsiteX3" fmla="*/ 320040 w 640080"/>
              <a:gd name="connsiteY3" fmla="*/ 353437 h 353437"/>
              <a:gd name="connsiteX4" fmla="*/ 0 w 640080"/>
              <a:gd name="connsiteY4" fmla="*/ 176718 h 353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0080" h="353437">
                <a:moveTo>
                  <a:pt x="0" y="176718"/>
                </a:moveTo>
                <a:cubicBezTo>
                  <a:pt x="0" y="79218"/>
                  <a:pt x="144018" y="0"/>
                  <a:pt x="320040" y="0"/>
                </a:cubicBezTo>
                <a:cubicBezTo>
                  <a:pt x="496823" y="0"/>
                  <a:pt x="640080" y="79218"/>
                  <a:pt x="640080" y="176718"/>
                </a:cubicBezTo>
                <a:cubicBezTo>
                  <a:pt x="640080" y="274218"/>
                  <a:pt x="496823" y="353437"/>
                  <a:pt x="320040" y="353437"/>
                </a:cubicBezTo>
                <a:cubicBezTo>
                  <a:pt x="144018" y="353437"/>
                  <a:pt x="0" y="274218"/>
                  <a:pt x="0" y="176718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" name="Freeform 3"/>
          <p:cNvSpPr/>
          <p:nvPr/>
        </p:nvSpPr>
        <p:spPr>
          <a:xfrm>
            <a:off x="5697190" y="2775313"/>
            <a:ext cx="558197" cy="313086"/>
          </a:xfrm>
          <a:custGeom>
            <a:avLst/>
            <a:gdLst>
              <a:gd name="connsiteX0" fmla="*/ 6350 w 652780"/>
              <a:gd name="connsiteY0" fmla="*/ 183068 h 366137"/>
              <a:gd name="connsiteX1" fmla="*/ 326390 w 652780"/>
              <a:gd name="connsiteY1" fmla="*/ 6350 h 366137"/>
              <a:gd name="connsiteX2" fmla="*/ 646430 w 652780"/>
              <a:gd name="connsiteY2" fmla="*/ 183068 h 366137"/>
              <a:gd name="connsiteX3" fmla="*/ 326390 w 652780"/>
              <a:gd name="connsiteY3" fmla="*/ 359787 h 366137"/>
              <a:gd name="connsiteX4" fmla="*/ 6350 w 652780"/>
              <a:gd name="connsiteY4" fmla="*/ 183068 h 366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2780" h="366137">
                <a:moveTo>
                  <a:pt x="6350" y="183068"/>
                </a:moveTo>
                <a:cubicBezTo>
                  <a:pt x="6350" y="85568"/>
                  <a:pt x="150368" y="6350"/>
                  <a:pt x="326390" y="6350"/>
                </a:cubicBezTo>
                <a:cubicBezTo>
                  <a:pt x="503173" y="6350"/>
                  <a:pt x="646430" y="85568"/>
                  <a:pt x="646430" y="183068"/>
                </a:cubicBezTo>
                <a:cubicBezTo>
                  <a:pt x="646430" y="280568"/>
                  <a:pt x="503173" y="359787"/>
                  <a:pt x="326390" y="359787"/>
                </a:cubicBezTo>
                <a:cubicBezTo>
                  <a:pt x="150368" y="359787"/>
                  <a:pt x="6350" y="280568"/>
                  <a:pt x="6350" y="18306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" name="Freeform 3"/>
          <p:cNvSpPr/>
          <p:nvPr/>
        </p:nvSpPr>
        <p:spPr>
          <a:xfrm>
            <a:off x="5223712" y="3385196"/>
            <a:ext cx="547336" cy="301575"/>
          </a:xfrm>
          <a:custGeom>
            <a:avLst/>
            <a:gdLst>
              <a:gd name="connsiteX0" fmla="*/ 0 w 640079"/>
              <a:gd name="connsiteY0" fmla="*/ 175957 h 352675"/>
              <a:gd name="connsiteX1" fmla="*/ 320040 w 640079"/>
              <a:gd name="connsiteY1" fmla="*/ 0 h 352675"/>
              <a:gd name="connsiteX2" fmla="*/ 640079 w 640079"/>
              <a:gd name="connsiteY2" fmla="*/ 176718 h 352675"/>
              <a:gd name="connsiteX3" fmla="*/ 320040 w 640079"/>
              <a:gd name="connsiteY3" fmla="*/ 352675 h 352675"/>
              <a:gd name="connsiteX4" fmla="*/ 0 w 640079"/>
              <a:gd name="connsiteY4" fmla="*/ 175957 h 35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0079" h="352675">
                <a:moveTo>
                  <a:pt x="0" y="175957"/>
                </a:moveTo>
                <a:cubicBezTo>
                  <a:pt x="0" y="79218"/>
                  <a:pt x="144017" y="0"/>
                  <a:pt x="320040" y="0"/>
                </a:cubicBezTo>
                <a:cubicBezTo>
                  <a:pt x="496824" y="0"/>
                  <a:pt x="640079" y="79218"/>
                  <a:pt x="640079" y="176718"/>
                </a:cubicBezTo>
                <a:cubicBezTo>
                  <a:pt x="640079" y="274218"/>
                  <a:pt x="496824" y="352675"/>
                  <a:pt x="320040" y="352675"/>
                </a:cubicBezTo>
                <a:cubicBezTo>
                  <a:pt x="144017" y="352675"/>
                  <a:pt x="0" y="274218"/>
                  <a:pt x="0" y="175957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" name="Freeform 3"/>
          <p:cNvSpPr/>
          <p:nvPr/>
        </p:nvSpPr>
        <p:spPr>
          <a:xfrm>
            <a:off x="5218282" y="3379767"/>
            <a:ext cx="558196" cy="312435"/>
          </a:xfrm>
          <a:custGeom>
            <a:avLst/>
            <a:gdLst>
              <a:gd name="connsiteX0" fmla="*/ 6350 w 652779"/>
              <a:gd name="connsiteY0" fmla="*/ 183068 h 365375"/>
              <a:gd name="connsiteX1" fmla="*/ 326390 w 652779"/>
              <a:gd name="connsiteY1" fmla="*/ 6350 h 365375"/>
              <a:gd name="connsiteX2" fmla="*/ 646429 w 652779"/>
              <a:gd name="connsiteY2" fmla="*/ 183068 h 365375"/>
              <a:gd name="connsiteX3" fmla="*/ 326390 w 652779"/>
              <a:gd name="connsiteY3" fmla="*/ 359025 h 365375"/>
              <a:gd name="connsiteX4" fmla="*/ 6350 w 652779"/>
              <a:gd name="connsiteY4" fmla="*/ 183068 h 36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2779" h="365375">
                <a:moveTo>
                  <a:pt x="6350" y="183068"/>
                </a:moveTo>
                <a:cubicBezTo>
                  <a:pt x="6350" y="85568"/>
                  <a:pt x="150367" y="6350"/>
                  <a:pt x="326390" y="6350"/>
                </a:cubicBezTo>
                <a:cubicBezTo>
                  <a:pt x="503174" y="6350"/>
                  <a:pt x="646429" y="85568"/>
                  <a:pt x="646429" y="183068"/>
                </a:cubicBezTo>
                <a:cubicBezTo>
                  <a:pt x="646429" y="280568"/>
                  <a:pt x="503174" y="359025"/>
                  <a:pt x="326390" y="359025"/>
                </a:cubicBezTo>
                <a:cubicBezTo>
                  <a:pt x="150367" y="359025"/>
                  <a:pt x="6350" y="280568"/>
                  <a:pt x="6350" y="18306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0" name="Freeform 3"/>
          <p:cNvSpPr/>
          <p:nvPr/>
        </p:nvSpPr>
        <p:spPr>
          <a:xfrm>
            <a:off x="6044705" y="3385196"/>
            <a:ext cx="547337" cy="301575"/>
          </a:xfrm>
          <a:custGeom>
            <a:avLst/>
            <a:gdLst>
              <a:gd name="connsiteX0" fmla="*/ 640080 w 640080"/>
              <a:gd name="connsiteY0" fmla="*/ 175957 h 352675"/>
              <a:gd name="connsiteX1" fmla="*/ 320040 w 640080"/>
              <a:gd name="connsiteY1" fmla="*/ 0 h 352675"/>
              <a:gd name="connsiteX2" fmla="*/ 0 w 640080"/>
              <a:gd name="connsiteY2" fmla="*/ 176718 h 352675"/>
              <a:gd name="connsiteX3" fmla="*/ 320040 w 640080"/>
              <a:gd name="connsiteY3" fmla="*/ 352675 h 352675"/>
              <a:gd name="connsiteX4" fmla="*/ 640080 w 640080"/>
              <a:gd name="connsiteY4" fmla="*/ 175957 h 35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0080" h="352675">
                <a:moveTo>
                  <a:pt x="640080" y="175957"/>
                </a:moveTo>
                <a:cubicBezTo>
                  <a:pt x="640080" y="79218"/>
                  <a:pt x="496823" y="0"/>
                  <a:pt x="320040" y="0"/>
                </a:cubicBezTo>
                <a:cubicBezTo>
                  <a:pt x="144018" y="0"/>
                  <a:pt x="0" y="79218"/>
                  <a:pt x="0" y="176718"/>
                </a:cubicBezTo>
                <a:cubicBezTo>
                  <a:pt x="0" y="274218"/>
                  <a:pt x="144018" y="352675"/>
                  <a:pt x="320040" y="352675"/>
                </a:cubicBezTo>
                <a:cubicBezTo>
                  <a:pt x="496823" y="352675"/>
                  <a:pt x="640080" y="274218"/>
                  <a:pt x="640080" y="175957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1" name="Freeform 3"/>
          <p:cNvSpPr/>
          <p:nvPr/>
        </p:nvSpPr>
        <p:spPr>
          <a:xfrm>
            <a:off x="6039275" y="3379767"/>
            <a:ext cx="558197" cy="312435"/>
          </a:xfrm>
          <a:custGeom>
            <a:avLst/>
            <a:gdLst>
              <a:gd name="connsiteX0" fmla="*/ 646430 w 652780"/>
              <a:gd name="connsiteY0" fmla="*/ 183068 h 365375"/>
              <a:gd name="connsiteX1" fmla="*/ 326390 w 652780"/>
              <a:gd name="connsiteY1" fmla="*/ 6350 h 365375"/>
              <a:gd name="connsiteX2" fmla="*/ 6350 w 652780"/>
              <a:gd name="connsiteY2" fmla="*/ 183068 h 365375"/>
              <a:gd name="connsiteX3" fmla="*/ 326390 w 652780"/>
              <a:gd name="connsiteY3" fmla="*/ 359025 h 365375"/>
              <a:gd name="connsiteX4" fmla="*/ 646430 w 652780"/>
              <a:gd name="connsiteY4" fmla="*/ 183068 h 36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2780" h="365375">
                <a:moveTo>
                  <a:pt x="646430" y="183068"/>
                </a:moveTo>
                <a:cubicBezTo>
                  <a:pt x="646430" y="85568"/>
                  <a:pt x="503173" y="6350"/>
                  <a:pt x="326390" y="6350"/>
                </a:cubicBezTo>
                <a:cubicBezTo>
                  <a:pt x="150368" y="6350"/>
                  <a:pt x="6350" y="85568"/>
                  <a:pt x="6350" y="183068"/>
                </a:cubicBezTo>
                <a:cubicBezTo>
                  <a:pt x="6350" y="280568"/>
                  <a:pt x="150368" y="359025"/>
                  <a:pt x="326390" y="359025"/>
                </a:cubicBezTo>
                <a:cubicBezTo>
                  <a:pt x="503173" y="359025"/>
                  <a:pt x="646430" y="280568"/>
                  <a:pt x="646430" y="18306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2" name="Freeform 3"/>
          <p:cNvSpPr/>
          <p:nvPr/>
        </p:nvSpPr>
        <p:spPr>
          <a:xfrm>
            <a:off x="5634203" y="4089958"/>
            <a:ext cx="547337" cy="301575"/>
          </a:xfrm>
          <a:custGeom>
            <a:avLst/>
            <a:gdLst>
              <a:gd name="connsiteX0" fmla="*/ 0 w 640080"/>
              <a:gd name="connsiteY0" fmla="*/ 175957 h 352675"/>
              <a:gd name="connsiteX1" fmla="*/ 320040 w 640080"/>
              <a:gd name="connsiteY1" fmla="*/ 0 h 352675"/>
              <a:gd name="connsiteX2" fmla="*/ 640080 w 640080"/>
              <a:gd name="connsiteY2" fmla="*/ 175957 h 352675"/>
              <a:gd name="connsiteX3" fmla="*/ 320040 w 640080"/>
              <a:gd name="connsiteY3" fmla="*/ 352675 h 352675"/>
              <a:gd name="connsiteX4" fmla="*/ 0 w 640080"/>
              <a:gd name="connsiteY4" fmla="*/ 175957 h 35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40080" h="352675">
                <a:moveTo>
                  <a:pt x="0" y="175957"/>
                </a:moveTo>
                <a:cubicBezTo>
                  <a:pt x="0" y="78457"/>
                  <a:pt x="144018" y="0"/>
                  <a:pt x="320040" y="0"/>
                </a:cubicBezTo>
                <a:cubicBezTo>
                  <a:pt x="496823" y="0"/>
                  <a:pt x="640080" y="78457"/>
                  <a:pt x="640080" y="175957"/>
                </a:cubicBezTo>
                <a:cubicBezTo>
                  <a:pt x="640080" y="273456"/>
                  <a:pt x="496823" y="352675"/>
                  <a:pt x="320040" y="352675"/>
                </a:cubicBezTo>
                <a:cubicBezTo>
                  <a:pt x="144018" y="352675"/>
                  <a:pt x="0" y="273456"/>
                  <a:pt x="0" y="175957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3" name="Freeform 3"/>
          <p:cNvSpPr/>
          <p:nvPr/>
        </p:nvSpPr>
        <p:spPr>
          <a:xfrm>
            <a:off x="5628773" y="4084528"/>
            <a:ext cx="558197" cy="312435"/>
          </a:xfrm>
          <a:custGeom>
            <a:avLst/>
            <a:gdLst>
              <a:gd name="connsiteX0" fmla="*/ 6350 w 652780"/>
              <a:gd name="connsiteY0" fmla="*/ 182307 h 365375"/>
              <a:gd name="connsiteX1" fmla="*/ 326390 w 652780"/>
              <a:gd name="connsiteY1" fmla="*/ 6350 h 365375"/>
              <a:gd name="connsiteX2" fmla="*/ 646430 w 652780"/>
              <a:gd name="connsiteY2" fmla="*/ 182307 h 365375"/>
              <a:gd name="connsiteX3" fmla="*/ 326390 w 652780"/>
              <a:gd name="connsiteY3" fmla="*/ 359025 h 365375"/>
              <a:gd name="connsiteX4" fmla="*/ 6350 w 652780"/>
              <a:gd name="connsiteY4" fmla="*/ 182307 h 36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52780" h="365375">
                <a:moveTo>
                  <a:pt x="6350" y="182307"/>
                </a:moveTo>
                <a:cubicBezTo>
                  <a:pt x="6350" y="84807"/>
                  <a:pt x="150368" y="6350"/>
                  <a:pt x="326390" y="6350"/>
                </a:cubicBezTo>
                <a:cubicBezTo>
                  <a:pt x="503173" y="6350"/>
                  <a:pt x="646430" y="84807"/>
                  <a:pt x="646430" y="182307"/>
                </a:cubicBezTo>
                <a:cubicBezTo>
                  <a:pt x="646430" y="279806"/>
                  <a:pt x="503173" y="359025"/>
                  <a:pt x="326390" y="359025"/>
                </a:cubicBezTo>
                <a:cubicBezTo>
                  <a:pt x="150368" y="359025"/>
                  <a:pt x="6350" y="279806"/>
                  <a:pt x="6350" y="18230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4" name="Freeform 3"/>
          <p:cNvSpPr/>
          <p:nvPr/>
        </p:nvSpPr>
        <p:spPr>
          <a:xfrm>
            <a:off x="6331406" y="4728933"/>
            <a:ext cx="586432" cy="325674"/>
          </a:xfrm>
          <a:custGeom>
            <a:avLst/>
            <a:gdLst>
              <a:gd name="connsiteX0" fmla="*/ 0 w 685800"/>
              <a:gd name="connsiteY0" fmla="*/ 190429 h 380858"/>
              <a:gd name="connsiteX1" fmla="*/ 342900 w 685800"/>
              <a:gd name="connsiteY1" fmla="*/ 0 h 380858"/>
              <a:gd name="connsiteX2" fmla="*/ 685800 w 685800"/>
              <a:gd name="connsiteY2" fmla="*/ 190429 h 380858"/>
              <a:gd name="connsiteX3" fmla="*/ 342900 w 685800"/>
              <a:gd name="connsiteY3" fmla="*/ 380858 h 380858"/>
              <a:gd name="connsiteX4" fmla="*/ 0 w 685800"/>
              <a:gd name="connsiteY4" fmla="*/ 190429 h 3808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5800" h="380858">
                <a:moveTo>
                  <a:pt x="0" y="190429"/>
                </a:moveTo>
                <a:cubicBezTo>
                  <a:pt x="0" y="85312"/>
                  <a:pt x="153923" y="0"/>
                  <a:pt x="342900" y="0"/>
                </a:cubicBezTo>
                <a:cubicBezTo>
                  <a:pt x="532638" y="0"/>
                  <a:pt x="685800" y="85312"/>
                  <a:pt x="685800" y="190429"/>
                </a:cubicBezTo>
                <a:cubicBezTo>
                  <a:pt x="685800" y="295546"/>
                  <a:pt x="532638" y="380858"/>
                  <a:pt x="342900" y="380858"/>
                </a:cubicBezTo>
                <a:cubicBezTo>
                  <a:pt x="153923" y="380858"/>
                  <a:pt x="0" y="295546"/>
                  <a:pt x="0" y="190429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5" name="Freeform 3"/>
          <p:cNvSpPr/>
          <p:nvPr/>
        </p:nvSpPr>
        <p:spPr>
          <a:xfrm>
            <a:off x="6325976" y="4723503"/>
            <a:ext cx="597292" cy="336534"/>
          </a:xfrm>
          <a:custGeom>
            <a:avLst/>
            <a:gdLst>
              <a:gd name="connsiteX0" fmla="*/ 6350 w 698500"/>
              <a:gd name="connsiteY0" fmla="*/ 196779 h 393558"/>
              <a:gd name="connsiteX1" fmla="*/ 349250 w 698500"/>
              <a:gd name="connsiteY1" fmla="*/ 6350 h 393558"/>
              <a:gd name="connsiteX2" fmla="*/ 692150 w 698500"/>
              <a:gd name="connsiteY2" fmla="*/ 196779 h 393558"/>
              <a:gd name="connsiteX3" fmla="*/ 349250 w 698500"/>
              <a:gd name="connsiteY3" fmla="*/ 387208 h 393558"/>
              <a:gd name="connsiteX4" fmla="*/ 6350 w 698500"/>
              <a:gd name="connsiteY4" fmla="*/ 196779 h 39355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98500" h="393558">
                <a:moveTo>
                  <a:pt x="6350" y="196779"/>
                </a:moveTo>
                <a:cubicBezTo>
                  <a:pt x="6350" y="91662"/>
                  <a:pt x="160273" y="6350"/>
                  <a:pt x="349250" y="6350"/>
                </a:cubicBezTo>
                <a:cubicBezTo>
                  <a:pt x="538988" y="6350"/>
                  <a:pt x="692150" y="91662"/>
                  <a:pt x="692150" y="196779"/>
                </a:cubicBezTo>
                <a:cubicBezTo>
                  <a:pt x="692150" y="301896"/>
                  <a:pt x="538988" y="387208"/>
                  <a:pt x="349250" y="387208"/>
                </a:cubicBezTo>
                <a:cubicBezTo>
                  <a:pt x="160273" y="387208"/>
                  <a:pt x="6350" y="301896"/>
                  <a:pt x="6350" y="196779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6" name="Freeform 3"/>
          <p:cNvSpPr/>
          <p:nvPr/>
        </p:nvSpPr>
        <p:spPr>
          <a:xfrm>
            <a:off x="6982997" y="2780743"/>
            <a:ext cx="521273" cy="302226"/>
          </a:xfrm>
          <a:custGeom>
            <a:avLst/>
            <a:gdLst>
              <a:gd name="connsiteX0" fmla="*/ 609600 w 609600"/>
              <a:gd name="connsiteY0" fmla="*/ 176718 h 353437"/>
              <a:gd name="connsiteX1" fmla="*/ 304800 w 609600"/>
              <a:gd name="connsiteY1" fmla="*/ 0 h 353437"/>
              <a:gd name="connsiteX2" fmla="*/ 0 w 609600"/>
              <a:gd name="connsiteY2" fmla="*/ 176718 h 353437"/>
              <a:gd name="connsiteX3" fmla="*/ 304800 w 609600"/>
              <a:gd name="connsiteY3" fmla="*/ 353437 h 353437"/>
              <a:gd name="connsiteX4" fmla="*/ 609600 w 609600"/>
              <a:gd name="connsiteY4" fmla="*/ 176718 h 3534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353437">
                <a:moveTo>
                  <a:pt x="609600" y="176718"/>
                </a:moveTo>
                <a:cubicBezTo>
                  <a:pt x="609600" y="79218"/>
                  <a:pt x="473202" y="0"/>
                  <a:pt x="304800" y="0"/>
                </a:cubicBezTo>
                <a:cubicBezTo>
                  <a:pt x="137159" y="0"/>
                  <a:pt x="0" y="79218"/>
                  <a:pt x="0" y="176718"/>
                </a:cubicBezTo>
                <a:cubicBezTo>
                  <a:pt x="0" y="274218"/>
                  <a:pt x="137159" y="353437"/>
                  <a:pt x="304800" y="353437"/>
                </a:cubicBezTo>
                <a:cubicBezTo>
                  <a:pt x="473202" y="353437"/>
                  <a:pt x="609600" y="274218"/>
                  <a:pt x="609600" y="176718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7" name="Freeform 3"/>
          <p:cNvSpPr/>
          <p:nvPr/>
        </p:nvSpPr>
        <p:spPr>
          <a:xfrm>
            <a:off x="6977567" y="2775313"/>
            <a:ext cx="532133" cy="313086"/>
          </a:xfrm>
          <a:custGeom>
            <a:avLst/>
            <a:gdLst>
              <a:gd name="connsiteX0" fmla="*/ 615950 w 622300"/>
              <a:gd name="connsiteY0" fmla="*/ 183068 h 366137"/>
              <a:gd name="connsiteX1" fmla="*/ 311150 w 622300"/>
              <a:gd name="connsiteY1" fmla="*/ 6350 h 366137"/>
              <a:gd name="connsiteX2" fmla="*/ 6350 w 622300"/>
              <a:gd name="connsiteY2" fmla="*/ 183068 h 366137"/>
              <a:gd name="connsiteX3" fmla="*/ 311150 w 622300"/>
              <a:gd name="connsiteY3" fmla="*/ 359787 h 366137"/>
              <a:gd name="connsiteX4" fmla="*/ 615950 w 622300"/>
              <a:gd name="connsiteY4" fmla="*/ 183068 h 36613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366137">
                <a:moveTo>
                  <a:pt x="615950" y="183068"/>
                </a:moveTo>
                <a:cubicBezTo>
                  <a:pt x="615950" y="85568"/>
                  <a:pt x="479552" y="6350"/>
                  <a:pt x="311150" y="6350"/>
                </a:cubicBezTo>
                <a:cubicBezTo>
                  <a:pt x="143509" y="6350"/>
                  <a:pt x="6350" y="85568"/>
                  <a:pt x="6350" y="183068"/>
                </a:cubicBezTo>
                <a:cubicBezTo>
                  <a:pt x="6350" y="280568"/>
                  <a:pt x="143509" y="359787"/>
                  <a:pt x="311150" y="359787"/>
                </a:cubicBezTo>
                <a:cubicBezTo>
                  <a:pt x="479552" y="359787"/>
                  <a:pt x="615950" y="280568"/>
                  <a:pt x="615950" y="18306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8" name="Freeform 3"/>
          <p:cNvSpPr/>
          <p:nvPr/>
        </p:nvSpPr>
        <p:spPr>
          <a:xfrm>
            <a:off x="7439111" y="3385196"/>
            <a:ext cx="521273" cy="301575"/>
          </a:xfrm>
          <a:custGeom>
            <a:avLst/>
            <a:gdLst>
              <a:gd name="connsiteX0" fmla="*/ 609600 w 609600"/>
              <a:gd name="connsiteY0" fmla="*/ 175957 h 352675"/>
              <a:gd name="connsiteX1" fmla="*/ 304800 w 609600"/>
              <a:gd name="connsiteY1" fmla="*/ 0 h 352675"/>
              <a:gd name="connsiteX2" fmla="*/ 0 w 609600"/>
              <a:gd name="connsiteY2" fmla="*/ 176718 h 352675"/>
              <a:gd name="connsiteX3" fmla="*/ 304800 w 609600"/>
              <a:gd name="connsiteY3" fmla="*/ 352675 h 352675"/>
              <a:gd name="connsiteX4" fmla="*/ 609600 w 609600"/>
              <a:gd name="connsiteY4" fmla="*/ 175957 h 35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352675">
                <a:moveTo>
                  <a:pt x="609600" y="175957"/>
                </a:moveTo>
                <a:cubicBezTo>
                  <a:pt x="609600" y="79218"/>
                  <a:pt x="473202" y="0"/>
                  <a:pt x="304800" y="0"/>
                </a:cubicBezTo>
                <a:cubicBezTo>
                  <a:pt x="137159" y="0"/>
                  <a:pt x="0" y="79218"/>
                  <a:pt x="0" y="176718"/>
                </a:cubicBezTo>
                <a:cubicBezTo>
                  <a:pt x="0" y="274218"/>
                  <a:pt x="137159" y="352675"/>
                  <a:pt x="304800" y="352675"/>
                </a:cubicBezTo>
                <a:cubicBezTo>
                  <a:pt x="473202" y="352675"/>
                  <a:pt x="609600" y="274218"/>
                  <a:pt x="609600" y="175957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9" name="Freeform 3"/>
          <p:cNvSpPr/>
          <p:nvPr/>
        </p:nvSpPr>
        <p:spPr>
          <a:xfrm>
            <a:off x="7433681" y="3379767"/>
            <a:ext cx="532133" cy="312435"/>
          </a:xfrm>
          <a:custGeom>
            <a:avLst/>
            <a:gdLst>
              <a:gd name="connsiteX0" fmla="*/ 615950 w 622300"/>
              <a:gd name="connsiteY0" fmla="*/ 183068 h 365375"/>
              <a:gd name="connsiteX1" fmla="*/ 311150 w 622300"/>
              <a:gd name="connsiteY1" fmla="*/ 6350 h 365375"/>
              <a:gd name="connsiteX2" fmla="*/ 6350 w 622300"/>
              <a:gd name="connsiteY2" fmla="*/ 183068 h 365375"/>
              <a:gd name="connsiteX3" fmla="*/ 311150 w 622300"/>
              <a:gd name="connsiteY3" fmla="*/ 359025 h 365375"/>
              <a:gd name="connsiteX4" fmla="*/ 615950 w 622300"/>
              <a:gd name="connsiteY4" fmla="*/ 183068 h 36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365375">
                <a:moveTo>
                  <a:pt x="615950" y="183068"/>
                </a:moveTo>
                <a:cubicBezTo>
                  <a:pt x="615950" y="85568"/>
                  <a:pt x="479552" y="6350"/>
                  <a:pt x="311150" y="6350"/>
                </a:cubicBezTo>
                <a:cubicBezTo>
                  <a:pt x="143509" y="6350"/>
                  <a:pt x="6350" y="85568"/>
                  <a:pt x="6350" y="183068"/>
                </a:cubicBezTo>
                <a:cubicBezTo>
                  <a:pt x="6350" y="280568"/>
                  <a:pt x="143509" y="359025"/>
                  <a:pt x="311150" y="359025"/>
                </a:cubicBezTo>
                <a:cubicBezTo>
                  <a:pt x="479552" y="359025"/>
                  <a:pt x="615950" y="280568"/>
                  <a:pt x="615950" y="18306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0" name="Freeform 3"/>
          <p:cNvSpPr/>
          <p:nvPr/>
        </p:nvSpPr>
        <p:spPr>
          <a:xfrm>
            <a:off x="6657201" y="3385196"/>
            <a:ext cx="521273" cy="301575"/>
          </a:xfrm>
          <a:custGeom>
            <a:avLst/>
            <a:gdLst>
              <a:gd name="connsiteX0" fmla="*/ 0 w 609600"/>
              <a:gd name="connsiteY0" fmla="*/ 175957 h 352675"/>
              <a:gd name="connsiteX1" fmla="*/ 304800 w 609600"/>
              <a:gd name="connsiteY1" fmla="*/ 0 h 352675"/>
              <a:gd name="connsiteX2" fmla="*/ 609600 w 609600"/>
              <a:gd name="connsiteY2" fmla="*/ 176718 h 352675"/>
              <a:gd name="connsiteX3" fmla="*/ 304800 w 609600"/>
              <a:gd name="connsiteY3" fmla="*/ 352675 h 352675"/>
              <a:gd name="connsiteX4" fmla="*/ 0 w 609600"/>
              <a:gd name="connsiteY4" fmla="*/ 175957 h 35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352675">
                <a:moveTo>
                  <a:pt x="0" y="175957"/>
                </a:moveTo>
                <a:cubicBezTo>
                  <a:pt x="0" y="79218"/>
                  <a:pt x="137159" y="0"/>
                  <a:pt x="304800" y="0"/>
                </a:cubicBezTo>
                <a:cubicBezTo>
                  <a:pt x="473202" y="0"/>
                  <a:pt x="609600" y="79218"/>
                  <a:pt x="609600" y="176718"/>
                </a:cubicBezTo>
                <a:cubicBezTo>
                  <a:pt x="609600" y="274218"/>
                  <a:pt x="473202" y="352675"/>
                  <a:pt x="304800" y="352675"/>
                </a:cubicBezTo>
                <a:cubicBezTo>
                  <a:pt x="137159" y="352675"/>
                  <a:pt x="0" y="274218"/>
                  <a:pt x="0" y="175957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1" name="Freeform 3"/>
          <p:cNvSpPr/>
          <p:nvPr/>
        </p:nvSpPr>
        <p:spPr>
          <a:xfrm>
            <a:off x="6651771" y="3379767"/>
            <a:ext cx="532133" cy="312435"/>
          </a:xfrm>
          <a:custGeom>
            <a:avLst/>
            <a:gdLst>
              <a:gd name="connsiteX0" fmla="*/ 6350 w 622300"/>
              <a:gd name="connsiteY0" fmla="*/ 183068 h 365375"/>
              <a:gd name="connsiteX1" fmla="*/ 311150 w 622300"/>
              <a:gd name="connsiteY1" fmla="*/ 6350 h 365375"/>
              <a:gd name="connsiteX2" fmla="*/ 615950 w 622300"/>
              <a:gd name="connsiteY2" fmla="*/ 183068 h 365375"/>
              <a:gd name="connsiteX3" fmla="*/ 311150 w 622300"/>
              <a:gd name="connsiteY3" fmla="*/ 359025 h 365375"/>
              <a:gd name="connsiteX4" fmla="*/ 6350 w 622300"/>
              <a:gd name="connsiteY4" fmla="*/ 183068 h 36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365375">
                <a:moveTo>
                  <a:pt x="6350" y="183068"/>
                </a:moveTo>
                <a:cubicBezTo>
                  <a:pt x="6350" y="85568"/>
                  <a:pt x="143509" y="6350"/>
                  <a:pt x="311150" y="6350"/>
                </a:cubicBezTo>
                <a:cubicBezTo>
                  <a:pt x="479552" y="6350"/>
                  <a:pt x="615950" y="85568"/>
                  <a:pt x="615950" y="183068"/>
                </a:cubicBezTo>
                <a:cubicBezTo>
                  <a:pt x="615950" y="280568"/>
                  <a:pt x="479552" y="359025"/>
                  <a:pt x="311150" y="359025"/>
                </a:cubicBezTo>
                <a:cubicBezTo>
                  <a:pt x="143509" y="359025"/>
                  <a:pt x="6350" y="280568"/>
                  <a:pt x="6350" y="183068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2" name="Freeform 3"/>
          <p:cNvSpPr/>
          <p:nvPr/>
        </p:nvSpPr>
        <p:spPr>
          <a:xfrm>
            <a:off x="7048156" y="4089958"/>
            <a:ext cx="521273" cy="301575"/>
          </a:xfrm>
          <a:custGeom>
            <a:avLst/>
            <a:gdLst>
              <a:gd name="connsiteX0" fmla="*/ 609600 w 609600"/>
              <a:gd name="connsiteY0" fmla="*/ 175957 h 352675"/>
              <a:gd name="connsiteX1" fmla="*/ 304800 w 609600"/>
              <a:gd name="connsiteY1" fmla="*/ 0 h 352675"/>
              <a:gd name="connsiteX2" fmla="*/ 0 w 609600"/>
              <a:gd name="connsiteY2" fmla="*/ 175957 h 352675"/>
              <a:gd name="connsiteX3" fmla="*/ 304800 w 609600"/>
              <a:gd name="connsiteY3" fmla="*/ 352675 h 352675"/>
              <a:gd name="connsiteX4" fmla="*/ 609600 w 609600"/>
              <a:gd name="connsiteY4" fmla="*/ 175957 h 3526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09600" h="352675">
                <a:moveTo>
                  <a:pt x="609600" y="175957"/>
                </a:moveTo>
                <a:cubicBezTo>
                  <a:pt x="609600" y="78457"/>
                  <a:pt x="473202" y="0"/>
                  <a:pt x="304800" y="0"/>
                </a:cubicBezTo>
                <a:cubicBezTo>
                  <a:pt x="137159" y="0"/>
                  <a:pt x="0" y="78457"/>
                  <a:pt x="0" y="175957"/>
                </a:cubicBezTo>
                <a:cubicBezTo>
                  <a:pt x="0" y="273456"/>
                  <a:pt x="137159" y="352675"/>
                  <a:pt x="304800" y="352675"/>
                </a:cubicBezTo>
                <a:cubicBezTo>
                  <a:pt x="473202" y="352675"/>
                  <a:pt x="609600" y="273456"/>
                  <a:pt x="609600" y="175957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23" name="Freeform 3"/>
          <p:cNvSpPr/>
          <p:nvPr/>
        </p:nvSpPr>
        <p:spPr>
          <a:xfrm>
            <a:off x="7042726" y="4084528"/>
            <a:ext cx="532133" cy="312435"/>
          </a:xfrm>
          <a:custGeom>
            <a:avLst/>
            <a:gdLst>
              <a:gd name="connsiteX0" fmla="*/ 615950 w 622300"/>
              <a:gd name="connsiteY0" fmla="*/ 182307 h 365375"/>
              <a:gd name="connsiteX1" fmla="*/ 311150 w 622300"/>
              <a:gd name="connsiteY1" fmla="*/ 6350 h 365375"/>
              <a:gd name="connsiteX2" fmla="*/ 6350 w 622300"/>
              <a:gd name="connsiteY2" fmla="*/ 182307 h 365375"/>
              <a:gd name="connsiteX3" fmla="*/ 311150 w 622300"/>
              <a:gd name="connsiteY3" fmla="*/ 359025 h 365375"/>
              <a:gd name="connsiteX4" fmla="*/ 615950 w 622300"/>
              <a:gd name="connsiteY4" fmla="*/ 182307 h 3653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22300" h="365375">
                <a:moveTo>
                  <a:pt x="615950" y="182307"/>
                </a:moveTo>
                <a:cubicBezTo>
                  <a:pt x="615950" y="84807"/>
                  <a:pt x="479552" y="6350"/>
                  <a:pt x="311150" y="6350"/>
                </a:cubicBezTo>
                <a:cubicBezTo>
                  <a:pt x="143509" y="6350"/>
                  <a:pt x="6350" y="84807"/>
                  <a:pt x="6350" y="182307"/>
                </a:cubicBezTo>
                <a:cubicBezTo>
                  <a:pt x="6350" y="279806"/>
                  <a:pt x="143509" y="359025"/>
                  <a:pt x="311150" y="359025"/>
                </a:cubicBezTo>
                <a:cubicBezTo>
                  <a:pt x="479552" y="359025"/>
                  <a:pt x="615950" y="279806"/>
                  <a:pt x="615950" y="182307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038081" y="2575144"/>
            <a:ext cx="488694" cy="217197"/>
          </a:xfrm>
          <a:prstGeom prst="rect">
            <a:avLst/>
          </a:prstGeom>
          <a:noFill/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60247" y="3074698"/>
            <a:ext cx="695031" cy="314936"/>
          </a:xfrm>
          <a:prstGeom prst="rect">
            <a:avLst/>
          </a:prstGeom>
          <a:noFill/>
        </p:spPr>
      </p:pic>
      <p:pic>
        <p:nvPicPr>
          <p:cNvPr id="2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60247" y="3682849"/>
            <a:ext cx="695031" cy="412675"/>
          </a:xfrm>
          <a:prstGeom prst="rect">
            <a:avLst/>
          </a:prstGeom>
          <a:noFill/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72922" y="4388740"/>
            <a:ext cx="423534" cy="412675"/>
          </a:xfrm>
          <a:prstGeom prst="rect">
            <a:avLst/>
          </a:prstGeom>
          <a:noFill/>
        </p:spPr>
      </p:pic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711392" y="2575144"/>
            <a:ext cx="477834" cy="217197"/>
          </a:xfrm>
          <a:prstGeom prst="rect">
            <a:avLst/>
          </a:prstGeom>
          <a:noFill/>
        </p:spPr>
      </p:pic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982889" y="3074698"/>
            <a:ext cx="662451" cy="314936"/>
          </a:xfrm>
          <a:prstGeom prst="rect">
            <a:avLst/>
          </a:prstGeom>
          <a:noFill/>
        </p:spPr>
      </p:pic>
      <p:pic>
        <p:nvPicPr>
          <p:cNvPr id="29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972029" y="3682849"/>
            <a:ext cx="673311" cy="412675"/>
          </a:xfrm>
          <a:prstGeom prst="rect">
            <a:avLst/>
          </a:prstGeom>
          <a:noFill/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52570" y="4388740"/>
            <a:ext cx="401815" cy="412675"/>
          </a:xfrm>
          <a:prstGeom prst="rect">
            <a:avLst/>
          </a:prstGeom>
          <a:noFill/>
        </p:spPr>
      </p:pic>
      <p:sp>
        <p:nvSpPr>
          <p:cNvPr id="31" name="TextBox 1"/>
          <p:cNvSpPr txBox="1"/>
          <p:nvPr/>
        </p:nvSpPr>
        <p:spPr>
          <a:xfrm>
            <a:off x="1259744" y="2053872"/>
            <a:ext cx="3459280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父进程把负载分割并</a:t>
            </a:r>
          </a:p>
        </p:txBody>
      </p:sp>
      <p:sp>
        <p:nvSpPr>
          <p:cNvPr id="32" name="TextBox 1"/>
          <p:cNvSpPr txBox="1"/>
          <p:nvPr/>
        </p:nvSpPr>
        <p:spPr>
          <a:xfrm>
            <a:off x="1552960" y="2488266"/>
            <a:ext cx="2106346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指派给子进程</a:t>
            </a:r>
          </a:p>
        </p:txBody>
      </p:sp>
      <p:sp>
        <p:nvSpPr>
          <p:cNvPr id="33" name="TextBox 1"/>
          <p:cNvSpPr txBox="1"/>
          <p:nvPr/>
        </p:nvSpPr>
        <p:spPr>
          <a:xfrm>
            <a:off x="1259744" y="2966100"/>
            <a:ext cx="1001877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递归</a:t>
            </a:r>
          </a:p>
        </p:txBody>
      </p:sp>
      <p:sp>
        <p:nvSpPr>
          <p:cNvPr id="34" name="TextBox 1"/>
          <p:cNvSpPr txBox="1"/>
          <p:nvPr/>
        </p:nvSpPr>
        <p:spPr>
          <a:xfrm>
            <a:off x="1259743" y="3465653"/>
            <a:ext cx="2406108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重点在于归并</a:t>
            </a:r>
          </a:p>
        </p:txBody>
      </p:sp>
      <p:sp>
        <p:nvSpPr>
          <p:cNvPr id="35" name="TextBox 1"/>
          <p:cNvSpPr txBox="1"/>
          <p:nvPr/>
        </p:nvSpPr>
        <p:spPr>
          <a:xfrm>
            <a:off x="1259744" y="3986926"/>
            <a:ext cx="3773469" cy="93102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分治设计技术（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6.2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难以负载平衡</a:t>
            </a:r>
          </a:p>
        </p:txBody>
      </p:sp>
      <p:sp>
        <p:nvSpPr>
          <p:cNvPr id="38" name="Title 37">
            <a:extLst>
              <a:ext uri="{FF2B5EF4-FFF2-40B4-BE49-F238E27FC236}">
                <a16:creationId xmlns:a16="http://schemas.microsoft.com/office/drawing/2014/main" id="{67FB0190-0055-DF41-B26A-874D5A363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200" dirty="0"/>
              <a:t>分治并行 （ </a:t>
            </a:r>
            <a:r>
              <a:rPr lang="en-US" sz="3200" dirty="0"/>
              <a:t>Divide and Conquer Parallel ）</a:t>
            </a:r>
            <a:endParaRPr lang="en-CN" sz="3200" dirty="0"/>
          </a:p>
        </p:txBody>
      </p:sp>
    </p:spTree>
    <p:extLst>
      <p:ext uri="{BB962C8B-B14F-4D97-AF65-F5344CB8AC3E}">
        <p14:creationId xmlns:p14="http://schemas.microsoft.com/office/powerpoint/2010/main" val="3974099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/>
        </p:nvSpPr>
        <p:spPr>
          <a:xfrm>
            <a:off x="102969" y="2024636"/>
            <a:ext cx="4363374" cy="380360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marL="342900" indent="-342900">
              <a:lnSpc>
                <a:spcPts val="2052"/>
              </a:lnSpc>
              <a:buFont typeface="Arial" panose="020B0604020202020204" pitchFamily="34" charset="0"/>
              <a:buChar char="•"/>
            </a:pPr>
            <a:r>
              <a:rPr lang="en-US" altLang="zh-CN" sz="2051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其基本思想是将一个大而复杂</a:t>
            </a:r>
            <a:endParaRPr lang="en-US" altLang="zh-CN" sz="2051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 lvl="1">
              <a:lnSpc>
                <a:spcPts val="2052"/>
              </a:lnSpc>
            </a:pPr>
            <a:r>
              <a:rPr lang="en-US" altLang="zh-CN" sz="2051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的问题分解成若干个特性相同</a:t>
            </a:r>
            <a:endParaRPr lang="en-US" altLang="zh-CN" sz="2051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 lvl="1"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的子问题分而治之。若所得的</a:t>
            </a:r>
          </a:p>
          <a:p>
            <a:pPr lvl="1"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子问题规模仍嫌过大，则可反</a:t>
            </a:r>
          </a:p>
          <a:p>
            <a:pPr lvl="1">
              <a:lnSpc>
                <a:spcPts val="3078"/>
              </a:lnSpc>
            </a:pPr>
            <a:r>
              <a:rPr lang="en-US" altLang="zh-CN" sz="2051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复使用分治策略，直至很容易</a:t>
            </a:r>
            <a:r>
              <a:rPr lang="en-US" altLang="zh-CN" sz="1288" dirty="0">
                <a:latin typeface="Times New Roman" pitchFamily="18" charset="0"/>
                <a:cs typeface="Times New Roman" pitchFamily="18" charset="0"/>
              </a:rPr>
              <a:t>        </a:t>
            </a:r>
          </a:p>
          <a:p>
            <a:pPr lvl="1">
              <a:lnSpc>
                <a:spcPts val="3078"/>
              </a:lnSpc>
            </a:pPr>
            <a:r>
              <a:rPr lang="en-US" altLang="zh-CN" sz="2051" dirty="0" err="1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可分为三步</a:t>
            </a: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：①</a:t>
            </a:r>
            <a:r>
              <a:rPr lang="en-US" altLang="zh-CN" sz="2051" dirty="0" err="1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将输入分解成</a:t>
            </a:r>
            <a:endParaRPr lang="en-US" altLang="zh-CN" sz="2051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 lvl="1">
              <a:lnSpc>
                <a:spcPts val="2394"/>
              </a:lnSpc>
            </a:pPr>
            <a:r>
              <a:rPr lang="en-US" altLang="zh-CN" sz="2051" dirty="0" err="1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若干个</a:t>
            </a:r>
            <a:r>
              <a:rPr lang="en-US" altLang="zh-CN" sz="216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168" i="1" dirty="0" err="1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规模近于相等</a:t>
            </a:r>
            <a:r>
              <a:rPr lang="en-US" altLang="zh-CN" sz="205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1" dirty="0" err="1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的子问题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；</a:t>
            </a:r>
          </a:p>
          <a:p>
            <a:pPr lvl="1">
              <a:lnSpc>
                <a:spcPts val="2052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②</a:t>
            </a:r>
            <a:r>
              <a:rPr lang="en-US" altLang="zh-CN" sz="2051" dirty="0" err="1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同时递归地求解诸子问题</a:t>
            </a: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；</a:t>
            </a:r>
          </a:p>
          <a:p>
            <a:pPr lvl="1">
              <a:lnSpc>
                <a:spcPts val="2394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③</a:t>
            </a:r>
            <a:r>
              <a:rPr lang="en-US" altLang="zh-CN" sz="2051" dirty="0" err="1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归并各子问题的解成为原问</a:t>
            </a:r>
            <a:endParaRPr lang="en-US" altLang="zh-CN" sz="2051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 lvl="1">
              <a:lnSpc>
                <a:spcPts val="2394"/>
              </a:lnSpc>
            </a:pPr>
            <a:r>
              <a:rPr lang="en-US" altLang="zh-CN" sz="2051" dirty="0" err="1">
                <a:solidFill>
                  <a:srgbClr val="000000"/>
                </a:solidFill>
                <a:latin typeface="Weibei SC" pitchFamily="18" charset="0"/>
                <a:cs typeface="Weibei SC" pitchFamily="18" charset="0"/>
              </a:rPr>
              <a:t>题的解</a:t>
            </a:r>
            <a:r>
              <a:rPr lang="en-US" altLang="zh-CN" sz="2051" dirty="0">
                <a:solidFill>
                  <a:srgbClr val="000000"/>
                </a:solidFill>
                <a:latin typeface="Weibei SC" pitchFamily="18" charset="0"/>
                <a:cs typeface="Weibei SC" pitchFamily="18" charset="0"/>
              </a:rPr>
              <a:t>。</a:t>
            </a:r>
          </a:p>
          <a:p>
            <a:pPr>
              <a:lnSpc>
                <a:spcPts val="2394"/>
              </a:lnSpc>
            </a:pPr>
            <a:endParaRPr lang="en-US" altLang="zh-CN" sz="2051" dirty="0">
              <a:solidFill>
                <a:srgbClr val="000000"/>
              </a:solidFill>
              <a:latin typeface="Arial Unicode MS" pitchFamily="18" charset="0"/>
              <a:cs typeface="Arial Unicode MS" pitchFamily="18" charset="0"/>
            </a:endParaRPr>
          </a:p>
          <a:p>
            <a:pPr>
              <a:lnSpc>
                <a:spcPts val="2394"/>
              </a:lnSpc>
            </a:pPr>
            <a:endParaRPr lang="en-US" altLang="zh-CN" sz="2051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7F451540-0F73-1940-955D-0DDE76262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分治策略（ </a:t>
            </a:r>
            <a:r>
              <a:rPr lang="en-US" sz="4000" dirty="0"/>
              <a:t>Divide and Conquer ）</a:t>
            </a:r>
            <a:endParaRPr lang="en-CN" sz="4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FAFED9-541E-EA4F-8404-B6E016D14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042" y="1854077"/>
            <a:ext cx="3990232" cy="380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810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6722360" y="2548862"/>
            <a:ext cx="456114" cy="321116"/>
          </a:xfrm>
          <a:custGeom>
            <a:avLst/>
            <a:gdLst>
              <a:gd name="connsiteX0" fmla="*/ 0 w 533400"/>
              <a:gd name="connsiteY0" fmla="*/ 0 h 375527"/>
              <a:gd name="connsiteX1" fmla="*/ 0 w 533400"/>
              <a:gd name="connsiteY1" fmla="*/ 375527 h 375527"/>
              <a:gd name="connsiteX2" fmla="*/ 533400 w 533400"/>
              <a:gd name="connsiteY2" fmla="*/ 375527 h 375527"/>
              <a:gd name="connsiteX3" fmla="*/ 533400 w 533400"/>
              <a:gd name="connsiteY3" fmla="*/ 0 h 375527"/>
              <a:gd name="connsiteX4" fmla="*/ 0 w 533400"/>
              <a:gd name="connsiteY4" fmla="*/ 0 h 3755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375527">
                <a:moveTo>
                  <a:pt x="0" y="0"/>
                </a:moveTo>
                <a:lnTo>
                  <a:pt x="0" y="375527"/>
                </a:lnTo>
                <a:lnTo>
                  <a:pt x="533400" y="375527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" name="Freeform 3"/>
          <p:cNvSpPr/>
          <p:nvPr/>
        </p:nvSpPr>
        <p:spPr>
          <a:xfrm>
            <a:off x="6716930" y="2543432"/>
            <a:ext cx="466974" cy="331976"/>
          </a:xfrm>
          <a:custGeom>
            <a:avLst/>
            <a:gdLst>
              <a:gd name="connsiteX0" fmla="*/ 6350 w 546100"/>
              <a:gd name="connsiteY0" fmla="*/ 381877 h 388227"/>
              <a:gd name="connsiteX1" fmla="*/ 6350 w 546100"/>
              <a:gd name="connsiteY1" fmla="*/ 6350 h 388227"/>
              <a:gd name="connsiteX2" fmla="*/ 539750 w 546100"/>
              <a:gd name="connsiteY2" fmla="*/ 6350 h 388227"/>
              <a:gd name="connsiteX3" fmla="*/ 539750 w 546100"/>
              <a:gd name="connsiteY3" fmla="*/ 381877 h 388227"/>
              <a:gd name="connsiteX4" fmla="*/ 6350 w 546100"/>
              <a:gd name="connsiteY4" fmla="*/ 381877 h 38822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388227">
                <a:moveTo>
                  <a:pt x="6350" y="381877"/>
                </a:moveTo>
                <a:lnTo>
                  <a:pt x="6350" y="6350"/>
                </a:lnTo>
                <a:lnTo>
                  <a:pt x="539750" y="6350"/>
                </a:lnTo>
                <a:lnTo>
                  <a:pt x="539750" y="381877"/>
                </a:lnTo>
                <a:lnTo>
                  <a:pt x="6350" y="381877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" name="Freeform 3"/>
          <p:cNvSpPr/>
          <p:nvPr/>
        </p:nvSpPr>
        <p:spPr>
          <a:xfrm>
            <a:off x="6722360" y="3124656"/>
            <a:ext cx="456114" cy="322418"/>
          </a:xfrm>
          <a:custGeom>
            <a:avLst/>
            <a:gdLst>
              <a:gd name="connsiteX0" fmla="*/ 0 w 533400"/>
              <a:gd name="connsiteY0" fmla="*/ 0 h 377050"/>
              <a:gd name="connsiteX1" fmla="*/ 0 w 533400"/>
              <a:gd name="connsiteY1" fmla="*/ 377050 h 377050"/>
              <a:gd name="connsiteX2" fmla="*/ 533400 w 533400"/>
              <a:gd name="connsiteY2" fmla="*/ 377050 h 377050"/>
              <a:gd name="connsiteX3" fmla="*/ 533400 w 533400"/>
              <a:gd name="connsiteY3" fmla="*/ 0 h 377050"/>
              <a:gd name="connsiteX4" fmla="*/ 0 w 533400"/>
              <a:gd name="connsiteY4" fmla="*/ 0 h 377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377050">
                <a:moveTo>
                  <a:pt x="0" y="0"/>
                </a:moveTo>
                <a:lnTo>
                  <a:pt x="0" y="377050"/>
                </a:lnTo>
                <a:lnTo>
                  <a:pt x="533400" y="377050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" name="Freeform 3"/>
          <p:cNvSpPr/>
          <p:nvPr/>
        </p:nvSpPr>
        <p:spPr>
          <a:xfrm>
            <a:off x="6716930" y="3119877"/>
            <a:ext cx="466974" cy="332626"/>
          </a:xfrm>
          <a:custGeom>
            <a:avLst/>
            <a:gdLst>
              <a:gd name="connsiteX0" fmla="*/ 6350 w 546100"/>
              <a:gd name="connsiteY0" fmla="*/ 382638 h 388988"/>
              <a:gd name="connsiteX1" fmla="*/ 6350 w 546100"/>
              <a:gd name="connsiteY1" fmla="*/ 6350 h 388988"/>
              <a:gd name="connsiteX2" fmla="*/ 539750 w 546100"/>
              <a:gd name="connsiteY2" fmla="*/ 6350 h 388988"/>
              <a:gd name="connsiteX3" fmla="*/ 539750 w 546100"/>
              <a:gd name="connsiteY3" fmla="*/ 382638 h 388988"/>
              <a:gd name="connsiteX4" fmla="*/ 6350 w 546100"/>
              <a:gd name="connsiteY4" fmla="*/ 382638 h 38898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388988">
                <a:moveTo>
                  <a:pt x="6350" y="382638"/>
                </a:moveTo>
                <a:lnTo>
                  <a:pt x="6350" y="6350"/>
                </a:lnTo>
                <a:lnTo>
                  <a:pt x="539750" y="6350"/>
                </a:lnTo>
                <a:lnTo>
                  <a:pt x="539750" y="382638"/>
                </a:lnTo>
                <a:lnTo>
                  <a:pt x="6350" y="382638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" name="Freeform 3"/>
          <p:cNvSpPr/>
          <p:nvPr/>
        </p:nvSpPr>
        <p:spPr>
          <a:xfrm>
            <a:off x="6722360" y="3695891"/>
            <a:ext cx="456114" cy="321767"/>
          </a:xfrm>
          <a:custGeom>
            <a:avLst/>
            <a:gdLst>
              <a:gd name="connsiteX0" fmla="*/ 0 w 533400"/>
              <a:gd name="connsiteY0" fmla="*/ 0 h 376289"/>
              <a:gd name="connsiteX1" fmla="*/ 0 w 533400"/>
              <a:gd name="connsiteY1" fmla="*/ 376289 h 376289"/>
              <a:gd name="connsiteX2" fmla="*/ 533400 w 533400"/>
              <a:gd name="connsiteY2" fmla="*/ 376289 h 376289"/>
              <a:gd name="connsiteX3" fmla="*/ 533400 w 533400"/>
              <a:gd name="connsiteY3" fmla="*/ 0 h 376289"/>
              <a:gd name="connsiteX4" fmla="*/ 0 w 533400"/>
              <a:gd name="connsiteY4" fmla="*/ 0 h 37628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33400" h="376289">
                <a:moveTo>
                  <a:pt x="0" y="0"/>
                </a:moveTo>
                <a:lnTo>
                  <a:pt x="0" y="376289"/>
                </a:lnTo>
                <a:lnTo>
                  <a:pt x="533400" y="376289"/>
                </a:lnTo>
                <a:lnTo>
                  <a:pt x="533400" y="0"/>
                </a:lnTo>
                <a:lnTo>
                  <a:pt x="0" y="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" name="Freeform 3"/>
          <p:cNvSpPr/>
          <p:nvPr/>
        </p:nvSpPr>
        <p:spPr>
          <a:xfrm>
            <a:off x="6716930" y="3690460"/>
            <a:ext cx="466974" cy="333278"/>
          </a:xfrm>
          <a:custGeom>
            <a:avLst/>
            <a:gdLst>
              <a:gd name="connsiteX0" fmla="*/ 6350 w 546100"/>
              <a:gd name="connsiteY0" fmla="*/ 383400 h 389750"/>
              <a:gd name="connsiteX1" fmla="*/ 6350 w 546100"/>
              <a:gd name="connsiteY1" fmla="*/ 6350 h 389750"/>
              <a:gd name="connsiteX2" fmla="*/ 539750 w 546100"/>
              <a:gd name="connsiteY2" fmla="*/ 6350 h 389750"/>
              <a:gd name="connsiteX3" fmla="*/ 539750 w 546100"/>
              <a:gd name="connsiteY3" fmla="*/ 383400 h 389750"/>
              <a:gd name="connsiteX4" fmla="*/ 6350 w 546100"/>
              <a:gd name="connsiteY4" fmla="*/ 383400 h 389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46100" h="389750">
                <a:moveTo>
                  <a:pt x="6350" y="383400"/>
                </a:moveTo>
                <a:lnTo>
                  <a:pt x="6350" y="6350"/>
                </a:lnTo>
                <a:lnTo>
                  <a:pt x="539750" y="6350"/>
                </a:lnTo>
                <a:lnTo>
                  <a:pt x="539750" y="383400"/>
                </a:lnTo>
                <a:lnTo>
                  <a:pt x="6350" y="3834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885150" y="2314507"/>
            <a:ext cx="76019" cy="238917"/>
          </a:xfrm>
          <a:prstGeom prst="rect">
            <a:avLst/>
          </a:prstGeom>
          <a:noFill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85150" y="2890080"/>
            <a:ext cx="76019" cy="238917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885150" y="3465652"/>
            <a:ext cx="76019" cy="238917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85150" y="4041225"/>
            <a:ext cx="76019" cy="238917"/>
          </a:xfrm>
          <a:prstGeom prst="rect">
            <a:avLst/>
          </a:prstGeom>
          <a:noFill/>
        </p:spPr>
      </p:pic>
      <p:sp>
        <p:nvSpPr>
          <p:cNvPr id="13" name="TextBox 1"/>
          <p:cNvSpPr txBox="1"/>
          <p:nvPr/>
        </p:nvSpPr>
        <p:spPr>
          <a:xfrm>
            <a:off x="1259744" y="2347088"/>
            <a:ext cx="4124527" cy="14568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一组进程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流水线作业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流水线设计技术（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6.5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798271" y="2640303"/>
            <a:ext cx="219612" cy="142930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25"/>
              </a:lnSpc>
            </a:pPr>
            <a:r>
              <a:rPr lang="en-US" altLang="zh-CN" sz="153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1967"/>
              </a:lnSpc>
            </a:pPr>
            <a:r>
              <a:rPr lang="en-US" altLang="zh-CN" sz="153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1881"/>
              </a:lnSpc>
            </a:pPr>
            <a:r>
              <a:rPr lang="en-US" altLang="zh-CN" sz="153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P3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5DC578E4-9AAE-1744-B6CE-7A260AB58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流水线并行（ </a:t>
            </a:r>
            <a:r>
              <a:rPr lang="en-US" sz="4000" dirty="0"/>
              <a:t>Pipeline Parallel ）</a:t>
            </a:r>
            <a:endParaRPr lang="en-CN" sz="4000" dirty="0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990DCF8A-0F19-654C-B410-C0B22FB4F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14023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/>
              <a:t>13.1 </a:t>
            </a:r>
            <a:r>
              <a:rPr lang="zh-CN" altLang="en-US" sz="2400" dirty="0"/>
              <a:t>并行程序设计概述</a:t>
            </a:r>
          </a:p>
          <a:p>
            <a:pPr marL="0" indent="0">
              <a:buNone/>
            </a:pPr>
            <a:r>
              <a:rPr lang="en-US" altLang="zh-CN" sz="2400" dirty="0"/>
              <a:t>13.2</a:t>
            </a:r>
            <a:r>
              <a:rPr lang="zh-CN" altLang="en-US" sz="2400" dirty="0"/>
              <a:t> 进程和线程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13.3</a:t>
            </a:r>
            <a:r>
              <a:rPr lang="zh-CN" altLang="en-US" sz="2400" dirty="0"/>
              <a:t> 同步和通信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13.4</a:t>
            </a:r>
            <a:r>
              <a:rPr lang="zh-CN" altLang="en-US" sz="2400" dirty="0"/>
              <a:t> 单核多线程与多核多线程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13.5</a:t>
            </a:r>
            <a:r>
              <a:rPr lang="zh-CN" altLang="en-US" sz="2400" dirty="0"/>
              <a:t> 影响多线程性能的常见问题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13.6</a:t>
            </a:r>
            <a:r>
              <a:rPr lang="zh-CN" altLang="en-US" sz="2400" dirty="0"/>
              <a:t> 并行程序设计模型</a:t>
            </a:r>
            <a:endParaRPr lang="en-US" altLang="zh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C707E1-6731-4344-8307-17ABEE228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345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59744" y="1054764"/>
            <a:ext cx="6868547" cy="29180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190"/>
              </a:lnSpc>
              <a:tabLst>
                <a:tab pos="32579" algn="l"/>
                <a:tab pos="293214" algn="l"/>
              </a:tabLst>
            </a:pPr>
            <a:r>
              <a:rPr lang="en-US" altLang="zh-CN" sz="1539" dirty="0"/>
              <a:t>	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2907"/>
              </a:lnSpc>
              <a:tabLst>
                <a:tab pos="32579" algn="l"/>
                <a:tab pos="293214" algn="l"/>
              </a:tabLst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5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其基本思想是将各计算进程组织成一条流水线，每个进</a:t>
            </a:r>
          </a:p>
          <a:p>
            <a:pPr>
              <a:lnSpc>
                <a:spcPts val="2394"/>
              </a:lnSpc>
              <a:tabLst>
                <a:tab pos="32579" algn="l"/>
                <a:tab pos="293214" algn="l"/>
              </a:tabLst>
            </a:pPr>
            <a:r>
              <a:rPr lang="en-US" altLang="zh-CN" sz="1539" dirty="0"/>
              <a:t>		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程执行一个特定的计算任务，相应于流水线的一个阶段。</a:t>
            </a:r>
          </a:p>
          <a:p>
            <a:pPr>
              <a:lnSpc>
                <a:spcPts val="2394"/>
              </a:lnSpc>
              <a:tabLst>
                <a:tab pos="32579" algn="l"/>
                <a:tab pos="293214" algn="l"/>
              </a:tabLst>
            </a:pPr>
            <a:r>
              <a:rPr lang="en-US" altLang="zh-CN" sz="1539" dirty="0"/>
              <a:t>		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一个计算任务在功能上划分成一些子任务（进程），这</a:t>
            </a:r>
          </a:p>
          <a:p>
            <a:pPr>
              <a:lnSpc>
                <a:spcPts val="2394"/>
              </a:lnSpc>
              <a:tabLst>
                <a:tab pos="32579" algn="l"/>
                <a:tab pos="293214" algn="l"/>
              </a:tabLst>
            </a:pPr>
            <a:r>
              <a:rPr lang="en-US" altLang="zh-CN" sz="1539" dirty="0"/>
              <a:t>		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些子任务完成某种特定功能的计算工作，而且一旦前一</a:t>
            </a:r>
          </a:p>
          <a:p>
            <a:pPr>
              <a:lnSpc>
                <a:spcPts val="2394"/>
              </a:lnSpc>
              <a:tabLst>
                <a:tab pos="32579" algn="l"/>
                <a:tab pos="293214" algn="l"/>
              </a:tabLst>
            </a:pPr>
            <a:r>
              <a:rPr lang="en-US" altLang="zh-CN" sz="1539" dirty="0"/>
              <a:t>		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个子任务完成，后继的子任务就可立即开始。在整个计</a:t>
            </a:r>
          </a:p>
          <a:p>
            <a:pPr>
              <a:lnSpc>
                <a:spcPts val="2394"/>
              </a:lnSpc>
              <a:tabLst>
                <a:tab pos="32579" algn="l"/>
                <a:tab pos="293214" algn="l"/>
              </a:tabLst>
            </a:pPr>
            <a:r>
              <a:rPr lang="en-US" altLang="zh-CN" sz="1539" dirty="0"/>
              <a:t>		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算过程中各进程之间的通信模式非常简单，仅发生在相</a:t>
            </a:r>
          </a:p>
          <a:p>
            <a:pPr>
              <a:lnSpc>
                <a:spcPts val="2565"/>
              </a:lnSpc>
              <a:tabLst>
                <a:tab pos="32579" algn="l"/>
                <a:tab pos="293214" algn="l"/>
              </a:tabLst>
            </a:pPr>
            <a:r>
              <a:rPr lang="en-US" altLang="zh-CN" sz="1539" dirty="0"/>
              <a:t>		</a:t>
            </a: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邻的阶段之间，且通信可以完全异步地进行。</a:t>
            </a:r>
          </a:p>
        </p:txBody>
      </p:sp>
      <p:sp>
        <p:nvSpPr>
          <p:cNvPr id="25" name="Title 24">
            <a:extLst>
              <a:ext uri="{FF2B5EF4-FFF2-40B4-BE49-F238E27FC236}">
                <a16:creationId xmlns:a16="http://schemas.microsoft.com/office/drawing/2014/main" id="{16622825-8251-3E4B-821B-62F0BF9EB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数据流水线（ </a:t>
            </a:r>
            <a:r>
              <a:rPr lang="en-US" dirty="0"/>
              <a:t>Data Pipelining ）</a:t>
            </a:r>
            <a:endParaRPr lang="en-CN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4861A58-315E-6049-B00B-9F7AEA16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513" y="4360286"/>
            <a:ext cx="8343900" cy="1754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58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5875291" y="2840016"/>
            <a:ext cx="1759297" cy="979631"/>
          </a:xfrm>
          <a:custGeom>
            <a:avLst/>
            <a:gdLst>
              <a:gd name="connsiteX0" fmla="*/ 0 w 2057400"/>
              <a:gd name="connsiteY0" fmla="*/ 572812 h 1145624"/>
              <a:gd name="connsiteX1" fmla="*/ 1028700 w 2057400"/>
              <a:gd name="connsiteY1" fmla="*/ 0 h 1145624"/>
              <a:gd name="connsiteX2" fmla="*/ 2057400 w 2057400"/>
              <a:gd name="connsiteY2" fmla="*/ 572812 h 1145624"/>
              <a:gd name="connsiteX3" fmla="*/ 1028700 w 2057400"/>
              <a:gd name="connsiteY3" fmla="*/ 1145624 h 1145624"/>
              <a:gd name="connsiteX4" fmla="*/ 0 w 2057400"/>
              <a:gd name="connsiteY4" fmla="*/ 572812 h 11456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57400" h="1145624">
                <a:moveTo>
                  <a:pt x="0" y="572812"/>
                </a:moveTo>
                <a:cubicBezTo>
                  <a:pt x="0" y="256698"/>
                  <a:pt x="461009" y="0"/>
                  <a:pt x="1028700" y="0"/>
                </a:cubicBezTo>
                <a:cubicBezTo>
                  <a:pt x="1597152" y="0"/>
                  <a:pt x="2057400" y="256698"/>
                  <a:pt x="2057400" y="572812"/>
                </a:cubicBezTo>
                <a:cubicBezTo>
                  <a:pt x="2057400" y="889687"/>
                  <a:pt x="1597152" y="1145624"/>
                  <a:pt x="1028700" y="1145624"/>
                </a:cubicBezTo>
                <a:cubicBezTo>
                  <a:pt x="461009" y="1145624"/>
                  <a:pt x="0" y="889687"/>
                  <a:pt x="0" y="572812"/>
                </a:cubicBez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5" name="Freeform 3"/>
          <p:cNvSpPr/>
          <p:nvPr/>
        </p:nvSpPr>
        <p:spPr>
          <a:xfrm>
            <a:off x="5869861" y="2834586"/>
            <a:ext cx="1770157" cy="990491"/>
          </a:xfrm>
          <a:custGeom>
            <a:avLst/>
            <a:gdLst>
              <a:gd name="connsiteX0" fmla="*/ 6350 w 2070100"/>
              <a:gd name="connsiteY0" fmla="*/ 579162 h 1158324"/>
              <a:gd name="connsiteX1" fmla="*/ 1035050 w 2070100"/>
              <a:gd name="connsiteY1" fmla="*/ 6350 h 1158324"/>
              <a:gd name="connsiteX2" fmla="*/ 2063750 w 2070100"/>
              <a:gd name="connsiteY2" fmla="*/ 579162 h 1158324"/>
              <a:gd name="connsiteX3" fmla="*/ 1035050 w 2070100"/>
              <a:gd name="connsiteY3" fmla="*/ 1151974 h 1158324"/>
              <a:gd name="connsiteX4" fmla="*/ 6350 w 2070100"/>
              <a:gd name="connsiteY4" fmla="*/ 579162 h 1158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70100" h="1158324">
                <a:moveTo>
                  <a:pt x="6350" y="579162"/>
                </a:moveTo>
                <a:cubicBezTo>
                  <a:pt x="6350" y="263048"/>
                  <a:pt x="467359" y="6350"/>
                  <a:pt x="1035050" y="6350"/>
                </a:cubicBezTo>
                <a:cubicBezTo>
                  <a:pt x="1603502" y="6350"/>
                  <a:pt x="2063750" y="263048"/>
                  <a:pt x="2063750" y="579162"/>
                </a:cubicBezTo>
                <a:cubicBezTo>
                  <a:pt x="2063750" y="896037"/>
                  <a:pt x="1603502" y="1151974"/>
                  <a:pt x="1035050" y="1151974"/>
                </a:cubicBezTo>
                <a:cubicBezTo>
                  <a:pt x="467359" y="1151974"/>
                  <a:pt x="6350" y="896037"/>
                  <a:pt x="6350" y="579162"/>
                </a:cubicBez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6" name="Freeform 3"/>
          <p:cNvSpPr/>
          <p:nvPr/>
        </p:nvSpPr>
        <p:spPr>
          <a:xfrm>
            <a:off x="5484337" y="4080839"/>
            <a:ext cx="390955" cy="322418"/>
          </a:xfrm>
          <a:custGeom>
            <a:avLst/>
            <a:gdLst>
              <a:gd name="connsiteX0" fmla="*/ 0 w 457200"/>
              <a:gd name="connsiteY0" fmla="*/ 0 h 377050"/>
              <a:gd name="connsiteX1" fmla="*/ 0 w 457200"/>
              <a:gd name="connsiteY1" fmla="*/ 377050 h 377050"/>
              <a:gd name="connsiteX2" fmla="*/ 457200 w 457200"/>
              <a:gd name="connsiteY2" fmla="*/ 377050 h 377050"/>
              <a:gd name="connsiteX3" fmla="*/ 457200 w 457200"/>
              <a:gd name="connsiteY3" fmla="*/ 0 h 377050"/>
              <a:gd name="connsiteX4" fmla="*/ 0 w 457200"/>
              <a:gd name="connsiteY4" fmla="*/ 0 h 377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377050">
                <a:moveTo>
                  <a:pt x="0" y="0"/>
                </a:moveTo>
                <a:lnTo>
                  <a:pt x="0" y="377050"/>
                </a:lnTo>
                <a:lnTo>
                  <a:pt x="457200" y="37705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7" name="Freeform 3"/>
          <p:cNvSpPr/>
          <p:nvPr/>
        </p:nvSpPr>
        <p:spPr>
          <a:xfrm>
            <a:off x="5478907" y="4075409"/>
            <a:ext cx="401815" cy="333278"/>
          </a:xfrm>
          <a:custGeom>
            <a:avLst/>
            <a:gdLst>
              <a:gd name="connsiteX0" fmla="*/ 6350 w 469900"/>
              <a:gd name="connsiteY0" fmla="*/ 383400 h 389750"/>
              <a:gd name="connsiteX1" fmla="*/ 6350 w 469900"/>
              <a:gd name="connsiteY1" fmla="*/ 6350 h 389750"/>
              <a:gd name="connsiteX2" fmla="*/ 463550 w 469900"/>
              <a:gd name="connsiteY2" fmla="*/ 6350 h 389750"/>
              <a:gd name="connsiteX3" fmla="*/ 463550 w 469900"/>
              <a:gd name="connsiteY3" fmla="*/ 383400 h 389750"/>
              <a:gd name="connsiteX4" fmla="*/ 6350 w 469900"/>
              <a:gd name="connsiteY4" fmla="*/ 383400 h 389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389750">
                <a:moveTo>
                  <a:pt x="6350" y="383400"/>
                </a:moveTo>
                <a:lnTo>
                  <a:pt x="6350" y="6350"/>
                </a:lnTo>
                <a:lnTo>
                  <a:pt x="463550" y="6350"/>
                </a:lnTo>
                <a:lnTo>
                  <a:pt x="463550" y="383400"/>
                </a:lnTo>
                <a:lnTo>
                  <a:pt x="6350" y="3834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" name="Freeform 3"/>
          <p:cNvSpPr/>
          <p:nvPr/>
        </p:nvSpPr>
        <p:spPr>
          <a:xfrm>
            <a:off x="6559462" y="4080839"/>
            <a:ext cx="390955" cy="322418"/>
          </a:xfrm>
          <a:custGeom>
            <a:avLst/>
            <a:gdLst>
              <a:gd name="connsiteX0" fmla="*/ 0 w 457200"/>
              <a:gd name="connsiteY0" fmla="*/ 0 h 377050"/>
              <a:gd name="connsiteX1" fmla="*/ 0 w 457200"/>
              <a:gd name="connsiteY1" fmla="*/ 377050 h 377050"/>
              <a:gd name="connsiteX2" fmla="*/ 457200 w 457200"/>
              <a:gd name="connsiteY2" fmla="*/ 377050 h 377050"/>
              <a:gd name="connsiteX3" fmla="*/ 457200 w 457200"/>
              <a:gd name="connsiteY3" fmla="*/ 0 h 377050"/>
              <a:gd name="connsiteX4" fmla="*/ 0 w 457200"/>
              <a:gd name="connsiteY4" fmla="*/ 0 h 377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377050">
                <a:moveTo>
                  <a:pt x="0" y="0"/>
                </a:moveTo>
                <a:lnTo>
                  <a:pt x="0" y="377050"/>
                </a:lnTo>
                <a:lnTo>
                  <a:pt x="457200" y="37705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" name="Freeform 3"/>
          <p:cNvSpPr/>
          <p:nvPr/>
        </p:nvSpPr>
        <p:spPr>
          <a:xfrm>
            <a:off x="6554032" y="4075409"/>
            <a:ext cx="401815" cy="333278"/>
          </a:xfrm>
          <a:custGeom>
            <a:avLst/>
            <a:gdLst>
              <a:gd name="connsiteX0" fmla="*/ 6350 w 469900"/>
              <a:gd name="connsiteY0" fmla="*/ 383400 h 389750"/>
              <a:gd name="connsiteX1" fmla="*/ 6350 w 469900"/>
              <a:gd name="connsiteY1" fmla="*/ 6350 h 389750"/>
              <a:gd name="connsiteX2" fmla="*/ 463550 w 469900"/>
              <a:gd name="connsiteY2" fmla="*/ 6350 h 389750"/>
              <a:gd name="connsiteX3" fmla="*/ 463550 w 469900"/>
              <a:gd name="connsiteY3" fmla="*/ 383400 h 389750"/>
              <a:gd name="connsiteX4" fmla="*/ 6350 w 469900"/>
              <a:gd name="connsiteY4" fmla="*/ 383400 h 389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389750">
                <a:moveTo>
                  <a:pt x="6350" y="383400"/>
                </a:moveTo>
                <a:lnTo>
                  <a:pt x="6350" y="6350"/>
                </a:lnTo>
                <a:lnTo>
                  <a:pt x="463550" y="6350"/>
                </a:lnTo>
                <a:lnTo>
                  <a:pt x="463550" y="383400"/>
                </a:lnTo>
                <a:lnTo>
                  <a:pt x="6350" y="3834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0" name="Freeform 3"/>
          <p:cNvSpPr/>
          <p:nvPr/>
        </p:nvSpPr>
        <p:spPr>
          <a:xfrm>
            <a:off x="7634588" y="4080839"/>
            <a:ext cx="390955" cy="322418"/>
          </a:xfrm>
          <a:custGeom>
            <a:avLst/>
            <a:gdLst>
              <a:gd name="connsiteX0" fmla="*/ 0 w 457200"/>
              <a:gd name="connsiteY0" fmla="*/ 0 h 377050"/>
              <a:gd name="connsiteX1" fmla="*/ 0 w 457200"/>
              <a:gd name="connsiteY1" fmla="*/ 377050 h 377050"/>
              <a:gd name="connsiteX2" fmla="*/ 457200 w 457200"/>
              <a:gd name="connsiteY2" fmla="*/ 377050 h 377050"/>
              <a:gd name="connsiteX3" fmla="*/ 457200 w 457200"/>
              <a:gd name="connsiteY3" fmla="*/ 0 h 377050"/>
              <a:gd name="connsiteX4" fmla="*/ 0 w 457200"/>
              <a:gd name="connsiteY4" fmla="*/ 0 h 377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57200" h="377050">
                <a:moveTo>
                  <a:pt x="0" y="0"/>
                </a:moveTo>
                <a:lnTo>
                  <a:pt x="0" y="377050"/>
                </a:lnTo>
                <a:lnTo>
                  <a:pt x="457200" y="377050"/>
                </a:lnTo>
                <a:lnTo>
                  <a:pt x="457200" y="0"/>
                </a:lnTo>
                <a:lnTo>
                  <a:pt x="0" y="0"/>
                </a:lnTo>
              </a:path>
            </a:pathLst>
          </a:custGeom>
          <a:solidFill>
            <a:srgbClr val="99CC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1" name="Freeform 3"/>
          <p:cNvSpPr/>
          <p:nvPr/>
        </p:nvSpPr>
        <p:spPr>
          <a:xfrm>
            <a:off x="7629158" y="4075409"/>
            <a:ext cx="401815" cy="333278"/>
          </a:xfrm>
          <a:custGeom>
            <a:avLst/>
            <a:gdLst>
              <a:gd name="connsiteX0" fmla="*/ 6350 w 469900"/>
              <a:gd name="connsiteY0" fmla="*/ 383400 h 389750"/>
              <a:gd name="connsiteX1" fmla="*/ 6350 w 469900"/>
              <a:gd name="connsiteY1" fmla="*/ 6350 h 389750"/>
              <a:gd name="connsiteX2" fmla="*/ 463550 w 469900"/>
              <a:gd name="connsiteY2" fmla="*/ 6350 h 389750"/>
              <a:gd name="connsiteX3" fmla="*/ 463550 w 469900"/>
              <a:gd name="connsiteY3" fmla="*/ 383400 h 389750"/>
              <a:gd name="connsiteX4" fmla="*/ 6350 w 469900"/>
              <a:gd name="connsiteY4" fmla="*/ 383400 h 3897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69900" h="389750">
                <a:moveTo>
                  <a:pt x="6350" y="383400"/>
                </a:moveTo>
                <a:lnTo>
                  <a:pt x="6350" y="6350"/>
                </a:lnTo>
                <a:lnTo>
                  <a:pt x="463550" y="6350"/>
                </a:lnTo>
                <a:lnTo>
                  <a:pt x="463550" y="383400"/>
                </a:lnTo>
                <a:lnTo>
                  <a:pt x="6350" y="38340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79705" y="3682849"/>
            <a:ext cx="466974" cy="401815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54831" y="3813168"/>
            <a:ext cx="76019" cy="271496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373843" y="3682849"/>
            <a:ext cx="466974" cy="401815"/>
          </a:xfrm>
          <a:prstGeom prst="rect">
            <a:avLst/>
          </a:prstGeom>
          <a:noFill/>
        </p:spPr>
      </p:pic>
      <p:sp>
        <p:nvSpPr>
          <p:cNvPr id="14" name="TextBox 1"/>
          <p:cNvSpPr txBox="1"/>
          <p:nvPr/>
        </p:nvSpPr>
        <p:spPr>
          <a:xfrm>
            <a:off x="1259743" y="2347088"/>
            <a:ext cx="123432" cy="248273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552959" y="2368807"/>
            <a:ext cx="3510576" cy="24442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初始状态：一件工作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进程从池中取任务执行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可产生新任务放回池中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直至任务池为空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3078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易于负载平衡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259743" y="4779696"/>
            <a:ext cx="123432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552960" y="4790555"/>
            <a:ext cx="4563750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临界区问题（尤其消息传递）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5560247" y="4138964"/>
            <a:ext cx="2196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25"/>
              </a:lnSpc>
            </a:pPr>
            <a:r>
              <a:rPr lang="en-US" altLang="zh-CN" sz="153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P1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6200979" y="3259315"/>
            <a:ext cx="906017" cy="118705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25"/>
              </a:lnSpc>
              <a:tabLst>
                <a:tab pos="434391" algn="l"/>
              </a:tabLst>
            </a:pPr>
            <a:r>
              <a:rPr lang="en-US" altLang="zh-CN" sz="153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Work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Pool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1967"/>
              </a:lnSpc>
              <a:tabLst>
                <a:tab pos="434391" algn="l"/>
              </a:tabLst>
            </a:pPr>
            <a:r>
              <a:rPr lang="en-US" altLang="zh-CN" sz="1539" dirty="0"/>
              <a:t>	</a:t>
            </a:r>
            <a:r>
              <a:rPr lang="en-US" altLang="zh-CN" sz="153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P2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710499" y="4138964"/>
            <a:ext cx="219612" cy="25135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25"/>
              </a:lnSpc>
            </a:pPr>
            <a:r>
              <a:rPr lang="en-US" altLang="zh-CN" sz="1538" b="1" dirty="0">
                <a:solidFill>
                  <a:srgbClr val="FFFFFF"/>
                </a:solidFill>
                <a:latin typeface="Times New Roman" pitchFamily="18" charset="0"/>
                <a:cs typeface="Times New Roman" pitchFamily="18" charset="0"/>
              </a:rPr>
              <a:t>P3</a:t>
            </a: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2BFBDDBA-2A34-9F49-ADE4-5405CF8F5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4000" dirty="0"/>
              <a:t>工作池并行（ </a:t>
            </a:r>
            <a:r>
              <a:rPr lang="en-US" sz="4000" dirty="0"/>
              <a:t>Work Pool Parallel ）</a:t>
            </a:r>
            <a:endParaRPr lang="en-CN" sz="4000" dirty="0"/>
          </a:p>
        </p:txBody>
      </p:sp>
    </p:spTree>
    <p:extLst>
      <p:ext uri="{BB962C8B-B14F-4D97-AF65-F5344CB8AC3E}">
        <p14:creationId xmlns:p14="http://schemas.microsoft.com/office/powerpoint/2010/main" val="2839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422642" y="1087344"/>
            <a:ext cx="1732526" cy="8901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77"/>
              </a:lnSpc>
              <a:tabLst>
                <a:tab pos="1715844" algn="l"/>
              </a:tabLst>
            </a:pPr>
            <a:r>
              <a:rPr lang="en-US" altLang="zh-CN" sz="1539" dirty="0"/>
              <a:t>	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28EC02-AFAD-194B-B2AD-B2D8B9ED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13.2</a:t>
            </a:r>
            <a:r>
              <a:rPr lang="zh-CN" altLang="en-US" dirty="0"/>
              <a:t> 进程和线程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2D869-7543-9246-9FE6-2E8D0B0F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进程（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Process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有时也被成为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重量级进程（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Heavy-Weighted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Process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是一个具有独立功能的程序关于某个数据集合的一次</a:t>
            </a:r>
            <a:r>
              <a:rPr lang="zh-CN" altLang="en-CN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运行活动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线程（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Thread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也被成为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轻量级进程（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Light-Weighted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Process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是进程中的一条执行路径或线索，或进程中的一个可调度实体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现代操作系统中通常把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进程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作为系统进行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资源分配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的基本单位，线程作为独立运行和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独立调度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的基本单位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线程本身不能独立于进程之外存在，必须属于某个进程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endParaRPr lang="en-US" altLang="zh-CN" sz="24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6488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422642" y="1087344"/>
            <a:ext cx="1732526" cy="8901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77"/>
              </a:lnSpc>
              <a:tabLst>
                <a:tab pos="1715844" algn="l"/>
              </a:tabLst>
            </a:pPr>
            <a:r>
              <a:rPr lang="en-US" altLang="zh-CN" sz="1539" dirty="0"/>
              <a:t>	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28EC02-AFAD-194B-B2AD-B2D8B9ED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13.2</a:t>
            </a:r>
            <a:r>
              <a:rPr lang="zh-CN" altLang="en-US" dirty="0"/>
              <a:t> 进程和线程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2D869-7543-9246-9FE6-2E8D0B0F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CN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一个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程序包含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一个或多个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进程，一个进程包含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一个或多个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线程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一个进程在</a:t>
            </a:r>
            <a:r>
              <a:rPr lang="zh-CN" altLang="en-CN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创建后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至少包含一个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主线程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，它可以通过系统调生成其他线程，各线程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共享进程的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地址空间和系统资源，同时拥有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自己单独的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堆栈和局部变量分配的静态存储单元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线程（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Thread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也被成为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轻量级进程（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Light-Weighted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Process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是进程中的一条执行路径或线索，或进程中的一个可调度实体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现代操作系统中通常把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进程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作为系统进行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资源分配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的基本单位，线程作为独立运行和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独立调度</a:t>
            </a: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的基本单位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endParaRPr lang="en-US" altLang="zh-CN" sz="24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317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422642" y="1087344"/>
            <a:ext cx="1732526" cy="8901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77"/>
              </a:lnSpc>
              <a:tabLst>
                <a:tab pos="1715844" algn="l"/>
              </a:tabLst>
            </a:pPr>
            <a:r>
              <a:rPr lang="en-US" altLang="zh-CN" sz="1539" dirty="0"/>
              <a:t>	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28EC02-AFAD-194B-B2AD-B2D8B9ED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13.2</a:t>
            </a:r>
            <a:r>
              <a:rPr lang="zh-CN" altLang="en-US" dirty="0"/>
              <a:t> 进程和线程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2D869-7543-9246-9FE6-2E8D0B0F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线程是动态变化的，在任何时候处于某一状态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当进程仅有一个线程时，通常以这个线程的状态表示进程的状态</a:t>
            </a: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D2B645-B261-254A-8B5D-08B8ECED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3429000"/>
            <a:ext cx="63754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42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422642" y="1087344"/>
            <a:ext cx="1732526" cy="8901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77"/>
              </a:lnSpc>
              <a:tabLst>
                <a:tab pos="1715844" algn="l"/>
              </a:tabLst>
            </a:pPr>
            <a:r>
              <a:rPr lang="en-US" altLang="zh-CN" sz="1539" dirty="0"/>
              <a:t>	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28EC02-AFAD-194B-B2AD-B2D8B9ED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13.2</a:t>
            </a:r>
            <a:r>
              <a:rPr lang="zh-CN" altLang="en-US" dirty="0"/>
              <a:t> 进程和线程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2D869-7543-9246-9FE6-2E8D0B0F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进程</a:t>
            </a:r>
            <a:r>
              <a:rPr lang="zh-CN" altLang="en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的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特性：</a:t>
            </a:r>
            <a:endParaRPr lang="en-US" altLang="zh-CN" sz="24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2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动态性</a:t>
            </a: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：进程通常经历创建、执行、消亡</a:t>
            </a:r>
            <a:r>
              <a:rPr lang="en-US" altLang="zh-CN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3</a:t>
            </a: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个过程</a:t>
            </a: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2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并发性</a:t>
            </a: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：多个进程可以同时执行</a:t>
            </a: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2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独立性</a:t>
            </a: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：通常情况下进程拥有封闭的系统资源，相互之间独立，互不干扰</a:t>
            </a: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r>
              <a:rPr lang="zh-CN" altLang="en-CN" sz="22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异步性</a:t>
            </a: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：进程之间相互独立，以不可预知的速度向前推进</a:t>
            </a: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 marL="201168" lvl="1" indent="0">
              <a:lnSpc>
                <a:spcPts val="3762"/>
              </a:lnSpc>
              <a:buNone/>
              <a:tabLst>
                <a:tab pos="1715844" algn="l"/>
              </a:tabLst>
            </a:pP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线程与进程类似，但是同属一个进程的各个线程之间共享进程的系统资源，能够访问进程所拥有的地址空间</a:t>
            </a: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endParaRPr lang="en-US" altLang="zh-CN" sz="24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4801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6128EC02-AFAD-194B-B2AD-B2D8B9ED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13.2</a:t>
            </a:r>
            <a:r>
              <a:rPr lang="zh-CN" altLang="en-US" dirty="0"/>
              <a:t> 进程和线程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2D869-7543-9246-9FE6-2E8D0B0F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执行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方式</a:t>
            </a:r>
            <a:endParaRPr lang="en-US" altLang="zh-CN" sz="24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spcBef>
                <a:spcPts val="0"/>
              </a:spcBef>
              <a:spcAft>
                <a:spcPts val="0"/>
              </a:spcAft>
              <a:tabLst>
                <a:tab pos="1715844" algn="l"/>
              </a:tabLst>
            </a:pPr>
            <a:r>
              <a:rPr lang="zh-CN" altLang="en-US" sz="18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   多线程方式、多进程方式</a:t>
            </a:r>
            <a:endParaRPr lang="en-US" altLang="zh-CN" sz="18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7CB8FF0-7418-C241-A4C7-284B6D4C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68" y="2404911"/>
            <a:ext cx="8027581" cy="36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120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422642" y="1087344"/>
            <a:ext cx="1732526" cy="8901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77"/>
              </a:lnSpc>
              <a:tabLst>
                <a:tab pos="1715844" algn="l"/>
              </a:tabLst>
            </a:pPr>
            <a:r>
              <a:rPr lang="en-US" altLang="zh-CN" sz="1539" dirty="0"/>
              <a:t>	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28EC02-AFAD-194B-B2AD-B2D8B9ED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13.2</a:t>
            </a:r>
            <a:r>
              <a:rPr lang="zh-CN" altLang="en-US" dirty="0"/>
              <a:t> 进程和线程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2D869-7543-9246-9FE6-2E8D0B0F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执行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方式</a:t>
            </a:r>
            <a:endParaRPr lang="en-US" altLang="zh-CN" sz="24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程序</a:t>
            </a:r>
            <a:r>
              <a:rPr lang="zh-CN" altLang="en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多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数据（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Single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Program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Multiple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Data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  <a:endParaRPr lang="en-US" altLang="zh-CN" sz="24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并行程序中的各个执行单元是同构的</a:t>
            </a: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数据并行</a:t>
            </a: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多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程序多数据（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Multiple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Program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Multiple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Data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  <a:endParaRPr lang="en-US" altLang="zh-CN" sz="24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各个执行单元在不同数据上执行不同的代码</a:t>
            </a: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任务并行或控制并行</a:t>
            </a: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98740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422642" y="1087344"/>
            <a:ext cx="1732526" cy="8901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77"/>
              </a:lnSpc>
              <a:tabLst>
                <a:tab pos="1715844" algn="l"/>
              </a:tabLst>
            </a:pPr>
            <a:r>
              <a:rPr lang="en-US" altLang="zh-CN" sz="1539" dirty="0"/>
              <a:t>	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128EC02-AFAD-194B-B2AD-B2D8B9EDD5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13.2</a:t>
            </a:r>
            <a:r>
              <a:rPr lang="zh-CN" altLang="en-US" dirty="0"/>
              <a:t> 进程和线程</a:t>
            </a:r>
            <a:endParaRPr lang="en-C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052D869-7543-9246-9FE6-2E8D0B0F7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表达方式</a:t>
            </a:r>
            <a:endParaRPr lang="en-US" altLang="zh-CN" sz="24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程序</a:t>
            </a:r>
            <a:r>
              <a:rPr lang="zh-CN" altLang="en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多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数据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SPMD</a:t>
            </a:r>
          </a:p>
          <a:p>
            <a:pPr marL="0" indent="0">
              <a:lnSpc>
                <a:spcPts val="3762"/>
              </a:lnSpc>
              <a:buNone/>
              <a:tabLst>
                <a:tab pos="1715844" algn="l"/>
              </a:tabLst>
            </a:pPr>
            <a:endParaRPr lang="en-US" altLang="zh-CN" sz="2400" b="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3762"/>
              </a:lnSpc>
              <a:tabLst>
                <a:tab pos="1715844" algn="l"/>
              </a:tabLst>
            </a:pPr>
            <a:r>
              <a:rPr lang="zh-CN" altLang="en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多</a:t>
            </a:r>
            <a:r>
              <a:rPr lang="zh-CN" altLang="en-US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程序多数据 </a:t>
            </a:r>
            <a:r>
              <a:rPr lang="en-US" altLang="zh-CN" sz="2400" b="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MPMD</a:t>
            </a:r>
          </a:p>
          <a:p>
            <a:pPr lvl="1">
              <a:lnSpc>
                <a:spcPts val="3762"/>
              </a:lnSpc>
              <a:tabLst>
                <a:tab pos="1715844" algn="l"/>
              </a:tabLst>
            </a:pPr>
            <a:endParaRPr lang="en-US" altLang="zh-CN" sz="2200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5A598C2-675A-7548-9E1D-02256CE702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905" y="2409353"/>
            <a:ext cx="5168900" cy="444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9E577F-77EE-3B4B-A463-C7FBB8467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1437" y="3738275"/>
            <a:ext cx="3086100" cy="457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EE0FD21-C965-B24C-85EB-76ECBCA32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2642" y="4381694"/>
            <a:ext cx="6422755" cy="217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4512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13.3.1</a:t>
            </a:r>
            <a:r>
              <a:rPr lang="zh-CN" altLang="en-US" dirty="0"/>
              <a:t> 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 </a:t>
            </a:r>
            <a:r>
              <a:rPr lang="zh-CN" altLang="en-CN" sz="2400" b="1" dirty="0"/>
              <a:t>同步</a:t>
            </a:r>
            <a:r>
              <a:rPr lang="zh-CN" altLang="en-US" sz="2400" b="1" dirty="0"/>
              <a:t>（</a:t>
            </a:r>
            <a:r>
              <a:rPr lang="en-US" altLang="zh-CN" sz="2400" b="1" dirty="0"/>
              <a:t>Synchronization</a:t>
            </a:r>
            <a:r>
              <a:rPr lang="zh-CN" altLang="en-US" sz="2400" b="1" dirty="0"/>
              <a:t>）强制线程执行顺序的机制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在并行程序中用于协调各个执行单位的行为，控制相对执行顺序，用于解决异步性而产生的冲突</a:t>
            </a:r>
            <a:endParaRPr lang="en-US" altLang="zh-CN" sz="2200" dirty="0"/>
          </a:p>
          <a:p>
            <a:pPr marL="201168" lvl="1" indent="0">
              <a:buNone/>
            </a:pPr>
            <a:r>
              <a:rPr lang="zh-CN" altLang="en-US" sz="2400" b="1" dirty="0"/>
              <a:t>常见同步操作类型：</a:t>
            </a:r>
            <a:endParaRPr lang="en-US" altLang="zh-CN" sz="2400" b="1" dirty="0"/>
          </a:p>
          <a:p>
            <a:pPr lvl="1"/>
            <a:r>
              <a:rPr lang="zh-CN" altLang="en-US" sz="2200" b="1" dirty="0"/>
              <a:t>互斥（</a:t>
            </a:r>
            <a:r>
              <a:rPr lang="en-US" altLang="zh-CN" sz="2200" b="1" dirty="0"/>
              <a:t>Mutual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Exclusion</a:t>
            </a:r>
            <a:r>
              <a:rPr lang="zh-CN" altLang="en-US" sz="2200" b="1" dirty="0"/>
              <a:t>）</a:t>
            </a:r>
            <a:r>
              <a:rPr lang="zh-CN" altLang="en-US" sz="2200" dirty="0"/>
              <a:t>两个或两个以上的线程不能同时进入临界区，若已有一个线程正在执行临界区中的代码，则其他现成</a:t>
            </a:r>
            <a:r>
              <a:rPr lang="zh-CN" altLang="en-CN" sz="2200" dirty="0"/>
              <a:t>必须在</a:t>
            </a:r>
            <a:r>
              <a:rPr lang="zh-CN" altLang="en-US" sz="2200" dirty="0"/>
              <a:t>临界区外等待</a:t>
            </a:r>
            <a:endParaRPr lang="en-US" altLang="zh-CN" sz="2200" dirty="0"/>
          </a:p>
          <a:p>
            <a:pPr lvl="1"/>
            <a:r>
              <a:rPr lang="zh-CN" altLang="en-US" sz="2200" b="1" dirty="0"/>
              <a:t>条件同步（</a:t>
            </a:r>
            <a:r>
              <a:rPr lang="en-US" altLang="zh-CN" sz="2200" b="1" dirty="0"/>
              <a:t>Condition</a:t>
            </a:r>
            <a:r>
              <a:rPr lang="zh-CN" altLang="en-US" sz="2200" b="1" dirty="0"/>
              <a:t> </a:t>
            </a:r>
            <a:r>
              <a:rPr lang="en-US" altLang="zh-CN" sz="2200" b="1" dirty="0"/>
              <a:t>Synchronization</a:t>
            </a:r>
            <a:r>
              <a:rPr lang="zh-CN" altLang="en-US" sz="2200" b="1" dirty="0"/>
              <a:t>）</a:t>
            </a:r>
            <a:r>
              <a:rPr lang="zh-CN" altLang="en-US" sz="2200" dirty="0"/>
              <a:t>是指线程进入阻塞状态，直至满足制定的</a:t>
            </a:r>
            <a:r>
              <a:rPr lang="zh-CN" altLang="en-CN" sz="2200" dirty="0"/>
              <a:t>条件后</a:t>
            </a:r>
            <a:r>
              <a:rPr lang="zh-CN" altLang="en-US" sz="2200" dirty="0"/>
              <a:t>被其他线程唤醒</a:t>
            </a:r>
            <a:endParaRPr lang="en-US" altLang="zh-CN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8971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串行程序设计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 </a:t>
            </a:r>
            <a:r>
              <a:rPr lang="zh-CN" altLang="en-CN" b="1" dirty="0"/>
              <a:t>已</a:t>
            </a:r>
            <a:r>
              <a:rPr lang="zh-CN" altLang="en-US" b="1" dirty="0"/>
              <a:t>建立很多算法范例</a:t>
            </a:r>
            <a:endParaRPr lang="en-US" altLang="zh-CN" b="1" dirty="0"/>
          </a:p>
          <a:p>
            <a:r>
              <a:rPr lang="zh-CN" altLang="en-US" b="1" dirty="0"/>
              <a:t>程序设计建立在唯一的、普遍使用的、适用各种语言的冯诺依曼编程模型</a:t>
            </a:r>
            <a:endParaRPr lang="en-US" altLang="zh-CN" b="1" dirty="0"/>
          </a:p>
          <a:p>
            <a:r>
              <a:rPr lang="zh-CN" altLang="en-US" b="1" dirty="0"/>
              <a:t>流行的开发语言数量少</a:t>
            </a:r>
            <a:endParaRPr lang="en-US" altLang="zh-CN" b="1" dirty="0"/>
          </a:p>
          <a:p>
            <a:r>
              <a:rPr lang="zh-CN" altLang="en-US" b="1" dirty="0"/>
              <a:t>程序设计工具通用且稳定</a:t>
            </a:r>
          </a:p>
          <a:p>
            <a:pPr marL="0" indent="0">
              <a:buNone/>
            </a:pP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8857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13.3.1</a:t>
            </a:r>
            <a:r>
              <a:rPr lang="zh-CN" altLang="en-US" dirty="0"/>
              <a:t> 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 </a:t>
            </a:r>
            <a:r>
              <a:rPr lang="zh-CN" altLang="en-US" sz="2400" b="1" dirty="0"/>
              <a:t>临界区（</a:t>
            </a:r>
            <a:r>
              <a:rPr lang="en-US" altLang="zh-CN" sz="2400" b="1" dirty="0"/>
              <a:t>Critical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Section</a:t>
            </a:r>
            <a:r>
              <a:rPr lang="zh-CN" altLang="en-US" sz="2400" b="1" dirty="0"/>
              <a:t>）：一段被互斥执行的代码</a:t>
            </a:r>
            <a:endParaRPr lang="en-US" altLang="zh-CN" sz="2400" b="1" dirty="0"/>
          </a:p>
          <a:p>
            <a:pPr lvl="1"/>
            <a:r>
              <a:rPr lang="zh-CN" altLang="en-US" sz="2200" dirty="0"/>
              <a:t>采用合适的同步技术，保证任何时刻临界区仅被一个执行单元访问</a:t>
            </a:r>
            <a:endParaRPr lang="en-US" altLang="zh-CN" sz="2200" dirty="0"/>
          </a:p>
          <a:p>
            <a:pPr lvl="1"/>
            <a:r>
              <a:rPr lang="zh-CN" altLang="en-US" sz="2200" dirty="0"/>
              <a:t>由于临界区的互斥执行方式，使用临界区时应特别注意对并行程序新能的影响</a:t>
            </a:r>
            <a:endParaRPr lang="en-US" altLang="zh-CN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B804A-37D4-AA49-83DD-D45B4517E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7250" y="4058605"/>
            <a:ext cx="4889500" cy="16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7810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13.3.1</a:t>
            </a:r>
            <a:r>
              <a:rPr lang="zh-CN" altLang="en-US" dirty="0"/>
              <a:t> 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 </a:t>
            </a:r>
            <a:r>
              <a:rPr lang="zh-CN" altLang="en-US" sz="2400" b="1" dirty="0"/>
              <a:t>路障（</a:t>
            </a:r>
            <a:r>
              <a:rPr lang="en-US" altLang="zh-CN" sz="2400" b="1" dirty="0"/>
              <a:t>Barrier</a:t>
            </a:r>
            <a:r>
              <a:rPr lang="zh-CN" altLang="en-US" sz="2400" b="1" dirty="0"/>
              <a:t>）：</a:t>
            </a:r>
            <a:r>
              <a:rPr lang="zh-CN" altLang="en-US" sz="2400" dirty="0"/>
              <a:t>协调各个执行单元的执行步伐</a:t>
            </a:r>
            <a:endParaRPr lang="en-US" altLang="zh-CN" sz="2400" dirty="0"/>
          </a:p>
          <a:p>
            <a:pPr lvl="1"/>
            <a:r>
              <a:rPr lang="zh-CN" altLang="en-US" sz="2200" dirty="0"/>
              <a:t>在并行程序中设置一个逻辑执行点</a:t>
            </a:r>
            <a:endParaRPr lang="en-US" altLang="zh-CN" sz="2200" dirty="0"/>
          </a:p>
          <a:p>
            <a:pPr lvl="1"/>
            <a:r>
              <a:rPr lang="zh-CN" altLang="en-US" sz="2200" dirty="0"/>
              <a:t>当某个执行单元到达该逻辑执行点时，必须停下来等待其他执行单元</a:t>
            </a:r>
            <a:endParaRPr lang="en-US" altLang="zh-CN" sz="2200" dirty="0"/>
          </a:p>
          <a:p>
            <a:pPr lvl="1"/>
            <a:r>
              <a:rPr lang="zh-CN" altLang="en-US" sz="2200" dirty="0"/>
              <a:t>所有执行单元全部到达该逻辑执行点后，才能越过该逻辑</a:t>
            </a:r>
            <a:r>
              <a:rPr lang="zh-CN" altLang="en-CN" sz="2200" dirty="0"/>
              <a:t>执行点</a:t>
            </a:r>
            <a:r>
              <a:rPr lang="zh-CN" altLang="en-US" sz="2200" dirty="0"/>
              <a:t>继续执行</a:t>
            </a:r>
            <a:endParaRPr lang="en-US" altLang="zh-CN" sz="2200" dirty="0"/>
          </a:p>
          <a:p>
            <a:endParaRPr lang="en-US" altLang="zh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3181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13.3.1</a:t>
            </a:r>
            <a:r>
              <a:rPr lang="zh-CN" altLang="en-US" dirty="0"/>
              <a:t> 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 </a:t>
            </a:r>
            <a:r>
              <a:rPr lang="zh-CN" altLang="en-US" sz="2400" b="1" dirty="0"/>
              <a:t>原语（</a:t>
            </a:r>
            <a:r>
              <a:rPr lang="en-US" altLang="zh-CN" sz="2400" b="1" dirty="0"/>
              <a:t>Primitive</a:t>
            </a:r>
            <a:r>
              <a:rPr lang="zh-CN" altLang="en-US" sz="2400" b="1" dirty="0"/>
              <a:t>）：</a:t>
            </a:r>
            <a:r>
              <a:rPr lang="zh-CN" altLang="en-US" sz="2400" dirty="0"/>
              <a:t>由</a:t>
            </a:r>
            <a:r>
              <a:rPr lang="zh-CN" altLang="en-CN" sz="2400" dirty="0"/>
              <a:t>若干条</a:t>
            </a:r>
            <a:r>
              <a:rPr lang="zh-CN" altLang="en-US" sz="2400" dirty="0"/>
              <a:t>机器指令构成的完成某种特定功能的一小段程序。</a:t>
            </a:r>
            <a:r>
              <a:rPr lang="zh-CN" altLang="en-US" sz="2200" dirty="0"/>
              <a:t>具有</a:t>
            </a:r>
            <a:r>
              <a:rPr lang="zh-CN" altLang="en-CN" sz="2200" b="1" dirty="0"/>
              <a:t>原子性</a:t>
            </a:r>
            <a:r>
              <a:rPr lang="zh-CN" altLang="en-US" sz="2200" b="1" dirty="0"/>
              <a:t>（</a:t>
            </a:r>
            <a:r>
              <a:rPr lang="en-US" altLang="zh-CN" sz="2200" b="1" dirty="0"/>
              <a:t>Atomicity</a:t>
            </a:r>
            <a:r>
              <a:rPr lang="zh-CN" altLang="en-US" sz="2200" b="1" dirty="0"/>
              <a:t>）</a:t>
            </a:r>
            <a:r>
              <a:rPr lang="zh-CN" altLang="en-US" sz="2200" dirty="0"/>
              <a:t>，即原语的执行必须是</a:t>
            </a:r>
            <a:r>
              <a:rPr lang="zh-CN" altLang="en-CN" sz="2200" dirty="0"/>
              <a:t>连续</a:t>
            </a:r>
            <a:r>
              <a:rPr lang="zh-CN" altLang="en-US" sz="2200" dirty="0"/>
              <a:t>的，在执行过程中不允许被中断</a:t>
            </a:r>
            <a:endParaRPr lang="en-US" altLang="zh-CN" sz="2200" dirty="0"/>
          </a:p>
          <a:p>
            <a:r>
              <a:rPr lang="zh-CN" altLang="en-US" sz="2400" dirty="0"/>
              <a:t>常见种类：信号量、锁、条件变量</a:t>
            </a:r>
            <a:endParaRPr lang="en-US" altLang="zh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7422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13.3.1</a:t>
            </a:r>
            <a:r>
              <a:rPr lang="zh-CN" altLang="en-US" dirty="0"/>
              <a:t> 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信号量（</a:t>
            </a:r>
            <a:r>
              <a:rPr lang="en-US" altLang="zh-CN" sz="2400" b="1" dirty="0"/>
              <a:t>Semaphores</a:t>
            </a:r>
            <a:r>
              <a:rPr lang="zh-CN" altLang="en-US" sz="2400" b="1" dirty="0"/>
              <a:t>）</a:t>
            </a:r>
            <a:r>
              <a:rPr lang="zh-CN" altLang="en-US" sz="2400" dirty="0"/>
              <a:t>表示为</a:t>
            </a:r>
            <a:r>
              <a:rPr lang="zh-CN" altLang="en-US" sz="2200" dirty="0"/>
              <a:t>一个整数</a:t>
            </a:r>
            <a:r>
              <a:rPr lang="en-US" altLang="zh-CN" sz="2200" dirty="0" err="1"/>
              <a:t>sem</a:t>
            </a:r>
            <a:r>
              <a:rPr lang="zh-CN" altLang="en-US" sz="2200" dirty="0"/>
              <a:t>，</a:t>
            </a:r>
            <a:r>
              <a:rPr lang="en-US" altLang="zh-CN" sz="2200" dirty="0" err="1"/>
              <a:t>sem</a:t>
            </a:r>
            <a:r>
              <a:rPr lang="zh-CN" altLang="en-US" sz="2200" dirty="0"/>
              <a:t>大于等于</a:t>
            </a:r>
            <a:r>
              <a:rPr lang="en-US" altLang="zh-CN" sz="2200" dirty="0"/>
              <a:t>0</a:t>
            </a:r>
            <a:r>
              <a:rPr lang="zh-CN" altLang="en-US" sz="2200" dirty="0"/>
              <a:t>时，其值为可供并发线程使用的资源</a:t>
            </a:r>
            <a:r>
              <a:rPr lang="zh-CN" altLang="en-CN" sz="2200" dirty="0"/>
              <a:t>实体数</a:t>
            </a:r>
            <a:r>
              <a:rPr lang="zh-CN" altLang="en-US" sz="2200" dirty="0"/>
              <a:t>；</a:t>
            </a:r>
            <a:r>
              <a:rPr lang="en-US" altLang="zh-CN" sz="2200" dirty="0" err="1"/>
              <a:t>sem</a:t>
            </a:r>
            <a:r>
              <a:rPr lang="zh-CN" altLang="en-US" sz="2200" dirty="0"/>
              <a:t>小于</a:t>
            </a:r>
            <a:r>
              <a:rPr lang="en-US" altLang="zh-CN" sz="2200" dirty="0"/>
              <a:t>0</a:t>
            </a:r>
            <a:r>
              <a:rPr lang="zh-CN" altLang="en-US" sz="2200" dirty="0"/>
              <a:t>时，其值为正在等待使用临界区的线程个数。两个原子操作：</a:t>
            </a:r>
            <a:endParaRPr lang="en-US" altLang="zh-CN" sz="2200" dirty="0"/>
          </a:p>
          <a:p>
            <a:pPr lvl="1"/>
            <a:r>
              <a:rPr lang="en-US" altLang="zh-CN" sz="2000" dirty="0"/>
              <a:t>P</a:t>
            </a:r>
            <a:r>
              <a:rPr lang="zh-CN" altLang="en-US" sz="2000" dirty="0"/>
              <a:t>操作（</a:t>
            </a:r>
            <a:r>
              <a:rPr lang="en-US" altLang="zh-CN" sz="2000" dirty="0" err="1"/>
              <a:t>Passeren</a:t>
            </a:r>
            <a:r>
              <a:rPr lang="zh-CN" altLang="en-US" sz="2000" dirty="0"/>
              <a:t>，监测操作）</a:t>
            </a:r>
            <a:endParaRPr lang="en-US" altLang="zh-CN" sz="2000" dirty="0"/>
          </a:p>
          <a:p>
            <a:pPr lvl="1"/>
            <a:r>
              <a:rPr lang="en-US" altLang="zh-CN" sz="2000" dirty="0"/>
              <a:t>V</a:t>
            </a:r>
            <a:r>
              <a:rPr lang="zh-CN" altLang="en-US" sz="2000" dirty="0"/>
              <a:t>操作（</a:t>
            </a:r>
            <a:r>
              <a:rPr lang="en-US" altLang="zh-CN" sz="2000" dirty="0" err="1"/>
              <a:t>Vrijgeven</a:t>
            </a:r>
            <a:r>
              <a:rPr lang="zh-CN" altLang="en-US" sz="2000" dirty="0"/>
              <a:t>，增量操作）</a:t>
            </a:r>
            <a:endParaRPr lang="en-US" altLang="zh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266C35-50F9-FE4B-9DBD-FEA84635F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19" y="3905949"/>
            <a:ext cx="8370161" cy="206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661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13.3.1</a:t>
            </a:r>
            <a:r>
              <a:rPr lang="zh-CN" altLang="en-US" dirty="0"/>
              <a:t> 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锁（</a:t>
            </a:r>
            <a:r>
              <a:rPr lang="en-US" altLang="zh-CN" sz="2400" b="1" dirty="0"/>
              <a:t>Lock</a:t>
            </a:r>
            <a:r>
              <a:rPr lang="zh-CN" altLang="en-US" sz="2400" b="1" dirty="0"/>
              <a:t>）</a:t>
            </a:r>
            <a:r>
              <a:rPr lang="zh-CN" altLang="en-US" sz="2400" dirty="0"/>
              <a:t>最多可以被一个线程获取，可以看做信号量的特殊形式。对应两个原子操作：</a:t>
            </a:r>
            <a:endParaRPr lang="en-US" altLang="zh-CN" sz="2400" dirty="0"/>
          </a:p>
          <a:p>
            <a:r>
              <a:rPr lang="en-US" altLang="zh-CN" sz="2400" b="1" dirty="0"/>
              <a:t>Acquire()</a:t>
            </a:r>
            <a:r>
              <a:rPr lang="zh-CN" altLang="en-US" sz="2400" dirty="0"/>
              <a:t>：等待锁的状态并为“未加锁”，然后获取锁，并将锁的状态置为“已枷锁”</a:t>
            </a:r>
            <a:endParaRPr lang="en-US" altLang="zh-CN" sz="2400" dirty="0"/>
          </a:p>
          <a:p>
            <a:r>
              <a:rPr lang="en-US" altLang="zh-CN" sz="2400" b="1" dirty="0"/>
              <a:t>Release () </a:t>
            </a:r>
            <a:r>
              <a:rPr lang="zh-CN" altLang="en-US" sz="2400" dirty="0"/>
              <a:t>：释放锁，并将锁的状态由“已加锁”变为“</a:t>
            </a:r>
            <a:r>
              <a:rPr lang="zh-CN" altLang="en-CN" sz="2400" dirty="0"/>
              <a:t>未加锁</a:t>
            </a:r>
            <a:r>
              <a:rPr lang="zh-CN" altLang="en-US" sz="2400" dirty="0"/>
              <a:t>”</a:t>
            </a:r>
            <a:endParaRPr lang="en-US" altLang="zh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4842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13.3.1</a:t>
            </a:r>
            <a:r>
              <a:rPr lang="zh-CN" altLang="en-US" dirty="0"/>
              <a:t> 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条件变量（</a:t>
            </a:r>
            <a:r>
              <a:rPr lang="en-US" altLang="zh-CN" sz="2400" b="1" dirty="0"/>
              <a:t>Condition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Variable</a:t>
            </a:r>
            <a:r>
              <a:rPr lang="zh-CN" altLang="en-US" sz="2400" b="1" dirty="0"/>
              <a:t>）</a:t>
            </a:r>
            <a:r>
              <a:rPr lang="zh-CN" altLang="en-US" sz="2400" dirty="0"/>
              <a:t>使用共享数据状态来保存</a:t>
            </a:r>
            <a:r>
              <a:rPr lang="zh-CN" altLang="en-CN" sz="2400" dirty="0"/>
              <a:t>条件值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r>
              <a:rPr lang="zh-CN" altLang="en-US" sz="2200" dirty="0"/>
              <a:t>某个线程</a:t>
            </a:r>
            <a:r>
              <a:rPr lang="en-US" altLang="zh-CN" sz="2200" dirty="0"/>
              <a:t>A</a:t>
            </a:r>
            <a:r>
              <a:rPr lang="zh-CN" altLang="en-US" sz="2200" dirty="0"/>
              <a:t>需要等待某个条件</a:t>
            </a:r>
            <a:r>
              <a:rPr lang="zh-CN" altLang="en-CN" sz="2200" dirty="0"/>
              <a:t>成立后</a:t>
            </a:r>
            <a:r>
              <a:rPr lang="zh-CN" altLang="en-US" sz="2200" dirty="0"/>
              <a:t>才能继续执行，现在这个条件不成立，线程</a:t>
            </a:r>
            <a:r>
              <a:rPr lang="en-US" altLang="zh-CN" sz="2200" dirty="0"/>
              <a:t>A</a:t>
            </a:r>
            <a:r>
              <a:rPr lang="zh-CN" altLang="en-US" sz="2200" dirty="0"/>
              <a:t>就阻塞等待，而线程</a:t>
            </a:r>
            <a:r>
              <a:rPr lang="en-US" altLang="zh-CN" sz="2200" dirty="0"/>
              <a:t>B</a:t>
            </a:r>
            <a:r>
              <a:rPr lang="zh-CN" altLang="en-US" sz="2200" dirty="0"/>
              <a:t>在执行过程中使这个条件成立了，就唤醒线程</a:t>
            </a:r>
            <a:r>
              <a:rPr lang="en-US" altLang="zh-CN" sz="2200" dirty="0"/>
              <a:t>A</a:t>
            </a:r>
            <a:r>
              <a:rPr lang="zh-CN" altLang="en-US" sz="2200" dirty="0"/>
              <a:t>继续执行</a:t>
            </a:r>
            <a:endParaRPr lang="en-US" altLang="zh-CN" sz="2200" dirty="0"/>
          </a:p>
          <a:p>
            <a:pPr lvl="1"/>
            <a:r>
              <a:rPr lang="zh-CN" altLang="en-US" sz="2200" dirty="0"/>
              <a:t>使用锁来完成对共享数据的访问</a:t>
            </a:r>
            <a:endParaRPr lang="en-US" altLang="zh-CN" sz="2200" dirty="0"/>
          </a:p>
          <a:p>
            <a:pPr lvl="1"/>
            <a:r>
              <a:rPr lang="zh-CN" altLang="en-US" sz="2200" dirty="0"/>
              <a:t>三种原子操作：</a:t>
            </a:r>
            <a:endParaRPr lang="en-US" altLang="zh-CN" sz="2200" dirty="0"/>
          </a:p>
          <a:p>
            <a:pPr lvl="2"/>
            <a:r>
              <a:rPr lang="en-US" altLang="zh-CN" sz="1800" dirty="0"/>
              <a:t>wait</a:t>
            </a:r>
            <a:r>
              <a:rPr lang="zh-CN" altLang="en-US" sz="1800" dirty="0"/>
              <a:t>（）：释放自身持有的锁并</a:t>
            </a:r>
            <a:r>
              <a:rPr lang="zh-CN" altLang="en-CN" sz="1800" dirty="0"/>
              <a:t>等待</a:t>
            </a:r>
            <a:endParaRPr lang="en-US" altLang="zh-CN" sz="1800" dirty="0"/>
          </a:p>
          <a:p>
            <a:pPr lvl="2"/>
            <a:r>
              <a:rPr lang="en-US" altLang="zh-CN" sz="1800" dirty="0"/>
              <a:t>signal</a:t>
            </a:r>
            <a:r>
              <a:rPr lang="zh-CN" altLang="en-US" sz="1800" dirty="0"/>
              <a:t>（）：唤醒一个等待线程继续执行</a:t>
            </a:r>
            <a:endParaRPr lang="en-US" altLang="zh-CN" sz="1800" dirty="0"/>
          </a:p>
          <a:p>
            <a:pPr lvl="2"/>
            <a:r>
              <a:rPr lang="en-US" altLang="zh-CN" sz="1800" dirty="0"/>
              <a:t>broadcast</a:t>
            </a:r>
            <a:r>
              <a:rPr lang="zh-CN" altLang="en-US" sz="1800" dirty="0"/>
              <a:t>（）：广播，唤醒所有等待线程继续执行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062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13.3.1</a:t>
            </a:r>
            <a:r>
              <a:rPr lang="zh-CN" altLang="en-US" dirty="0"/>
              <a:t> 同步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条件变量（</a:t>
            </a:r>
            <a:r>
              <a:rPr lang="en-US" altLang="zh-CN" sz="2400" b="1" dirty="0"/>
              <a:t>Condition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Variable</a:t>
            </a:r>
            <a:r>
              <a:rPr lang="zh-CN" altLang="en-US" sz="2400" b="1" dirty="0"/>
              <a:t>）</a:t>
            </a:r>
            <a:r>
              <a:rPr lang="zh-CN" altLang="en-US" sz="2400" dirty="0"/>
              <a:t>使用共享数据状态来保存</a:t>
            </a:r>
            <a:r>
              <a:rPr lang="zh-CN" altLang="en-CN" sz="2400" dirty="0"/>
              <a:t>条件值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r>
              <a:rPr lang="zh-CN" altLang="en-US" sz="2200" dirty="0"/>
              <a:t>某个线程</a:t>
            </a:r>
            <a:r>
              <a:rPr lang="en-US" altLang="zh-CN" sz="2200" dirty="0"/>
              <a:t>A</a:t>
            </a:r>
            <a:r>
              <a:rPr lang="zh-CN" altLang="en-US" sz="2200" dirty="0"/>
              <a:t>需要等待某个条件</a:t>
            </a:r>
            <a:r>
              <a:rPr lang="zh-CN" altLang="en-CN" sz="2200" dirty="0"/>
              <a:t>成立后</a:t>
            </a:r>
            <a:r>
              <a:rPr lang="zh-CN" altLang="en-US" sz="2200" dirty="0"/>
              <a:t>才能继续执行，现在这个条件不成立，线程</a:t>
            </a:r>
            <a:r>
              <a:rPr lang="en-US" altLang="zh-CN" sz="2200" dirty="0"/>
              <a:t>A</a:t>
            </a:r>
            <a:r>
              <a:rPr lang="zh-CN" altLang="en-US" sz="2200" dirty="0"/>
              <a:t>就阻塞等待，而线程</a:t>
            </a:r>
            <a:r>
              <a:rPr lang="en-US" altLang="zh-CN" sz="2200" dirty="0"/>
              <a:t>B</a:t>
            </a:r>
            <a:r>
              <a:rPr lang="zh-CN" altLang="en-US" sz="2200" dirty="0"/>
              <a:t>在执行过程中使这个条件成立了，就唤醒线程</a:t>
            </a:r>
            <a:r>
              <a:rPr lang="en-US" altLang="zh-CN" sz="2200" dirty="0"/>
              <a:t>A</a:t>
            </a:r>
            <a:r>
              <a:rPr lang="zh-CN" altLang="en-US" sz="2200" dirty="0"/>
              <a:t>继续执行</a:t>
            </a:r>
            <a:endParaRPr lang="en-US" altLang="zh-CN" sz="2200" dirty="0"/>
          </a:p>
          <a:p>
            <a:pPr lvl="1"/>
            <a:r>
              <a:rPr lang="zh-CN" altLang="en-US" sz="2200" dirty="0"/>
              <a:t>使用锁来完成对共享数据的访问</a:t>
            </a:r>
            <a:endParaRPr lang="en-US" altLang="zh-CN" sz="2200" dirty="0"/>
          </a:p>
          <a:p>
            <a:pPr lvl="1"/>
            <a:r>
              <a:rPr lang="zh-CN" altLang="en-US" sz="2200" dirty="0"/>
              <a:t>三种原子操作：</a:t>
            </a:r>
            <a:endParaRPr lang="en-US" altLang="zh-CN" sz="2200" dirty="0"/>
          </a:p>
          <a:p>
            <a:pPr lvl="2"/>
            <a:r>
              <a:rPr lang="en-US" altLang="zh-CN" sz="1800" b="1" dirty="0"/>
              <a:t>Wait()</a:t>
            </a:r>
            <a:r>
              <a:rPr lang="zh-CN" altLang="en-US" sz="1800" dirty="0"/>
              <a:t>：释放自身持有的锁并</a:t>
            </a:r>
            <a:r>
              <a:rPr lang="zh-CN" altLang="en-CN" sz="1800" dirty="0"/>
              <a:t>等待</a:t>
            </a:r>
            <a:endParaRPr lang="en-US" altLang="zh-CN" sz="1800" dirty="0"/>
          </a:p>
          <a:p>
            <a:pPr lvl="2"/>
            <a:r>
              <a:rPr lang="en-US" altLang="zh-CN" sz="1800" b="1" dirty="0"/>
              <a:t>Signal()</a:t>
            </a:r>
            <a:r>
              <a:rPr lang="zh-CN" altLang="en-US" sz="1800" b="1" dirty="0"/>
              <a:t> </a:t>
            </a:r>
            <a:r>
              <a:rPr lang="zh-CN" altLang="en-US" sz="1800" dirty="0"/>
              <a:t>：唤醒一个等待线程继续执行</a:t>
            </a:r>
            <a:endParaRPr lang="en-US" altLang="zh-CN" sz="1800" dirty="0"/>
          </a:p>
          <a:p>
            <a:pPr lvl="2"/>
            <a:r>
              <a:rPr lang="en-US" altLang="zh-CN" sz="1800" b="1" dirty="0"/>
              <a:t>Broadcast()</a:t>
            </a:r>
            <a:r>
              <a:rPr lang="zh-CN" altLang="en-US" sz="1800" b="1" dirty="0"/>
              <a:t> </a:t>
            </a:r>
            <a:r>
              <a:rPr lang="zh-CN" altLang="en-US" sz="1800" dirty="0"/>
              <a:t>：广播，唤醒所有等待线程继续执行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483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13.3.2</a:t>
            </a:r>
            <a:r>
              <a:rPr lang="zh-CN" altLang="en-US" dirty="0"/>
              <a:t> 通信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读写共享变量</a:t>
            </a:r>
            <a:endParaRPr lang="en-US" altLang="zh-CN" sz="2400" b="1" dirty="0"/>
          </a:p>
          <a:p>
            <a:r>
              <a:rPr lang="zh-CN" altLang="en-US" sz="2400" dirty="0"/>
              <a:t>在共享变量的多处理机系统上，并行程序以多线程方式</a:t>
            </a:r>
            <a:r>
              <a:rPr lang="zh-CN" altLang="en-CN" sz="2400" dirty="0"/>
              <a:t>执行</a:t>
            </a:r>
            <a:r>
              <a:rPr lang="zh-CN" altLang="en-US" sz="2400" dirty="0"/>
              <a:t>时，各个线程共享</a:t>
            </a:r>
            <a:r>
              <a:rPr lang="zh-CN" altLang="en-CN" sz="2400" dirty="0"/>
              <a:t>进程</a:t>
            </a:r>
            <a:r>
              <a:rPr lang="zh-CN" altLang="en-US" sz="2400" dirty="0"/>
              <a:t>的地址空间，它们之间可以通过读写共享变量进行通信。</a:t>
            </a:r>
            <a:endParaRPr lang="en-US" altLang="zh-CN" sz="2400" dirty="0"/>
          </a:p>
          <a:p>
            <a:r>
              <a:rPr lang="zh-CN" altLang="en-US" sz="2400" dirty="0"/>
              <a:t>两个基本原语：</a:t>
            </a:r>
            <a:r>
              <a:rPr lang="en-US" altLang="zh-CN" sz="2400" dirty="0"/>
              <a:t>Read</a:t>
            </a:r>
            <a:r>
              <a:rPr lang="zh-CN" altLang="en-US" sz="2400" dirty="0"/>
              <a:t>，</a:t>
            </a:r>
            <a:r>
              <a:rPr lang="en-US" altLang="zh-CN" sz="2400" dirty="0"/>
              <a:t>Write</a:t>
            </a:r>
          </a:p>
          <a:p>
            <a:r>
              <a:rPr lang="en-US" altLang="zh-CN" sz="2400" dirty="0"/>
              <a:t>A</a:t>
            </a:r>
            <a:r>
              <a:rPr lang="zh-CN" altLang="en-US" sz="2400" dirty="0"/>
              <a:t>线程</a:t>
            </a:r>
            <a:r>
              <a:rPr lang="en-US" altLang="zh-CN" sz="2400" dirty="0"/>
              <a:t>Write</a:t>
            </a:r>
            <a:r>
              <a:rPr lang="zh-CN" altLang="en-US" sz="2400" dirty="0"/>
              <a:t>原语写某个共享变量，</a:t>
            </a:r>
            <a:r>
              <a:rPr lang="en-US" altLang="zh-CN" sz="2400" dirty="0"/>
              <a:t>B</a:t>
            </a:r>
            <a:r>
              <a:rPr lang="zh-CN" altLang="en-US" sz="2400" dirty="0"/>
              <a:t>线程</a:t>
            </a:r>
            <a:r>
              <a:rPr lang="en-US" altLang="zh-CN" sz="2400" dirty="0"/>
              <a:t>Read</a:t>
            </a:r>
            <a:r>
              <a:rPr lang="zh-CN" altLang="en-US" sz="2400" dirty="0"/>
              <a:t>原语读该变量，完成通信</a:t>
            </a:r>
            <a:endParaRPr lang="en-US" altLang="zh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6285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13.3.2</a:t>
            </a:r>
            <a:r>
              <a:rPr lang="zh-CN" altLang="en-US" dirty="0"/>
              <a:t> 通信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zh-CN" altLang="en-US" sz="2800" b="1" dirty="0"/>
              <a:t>消息传递（</a:t>
            </a:r>
            <a:r>
              <a:rPr lang="en-US" altLang="zh-CN" sz="2800" b="1" dirty="0"/>
              <a:t>Message</a:t>
            </a:r>
            <a:r>
              <a:rPr lang="zh-CN" altLang="en-US" sz="2800" b="1" dirty="0"/>
              <a:t> </a:t>
            </a:r>
            <a:r>
              <a:rPr lang="en-US" altLang="zh-CN" sz="2800" b="1" dirty="0" err="1"/>
              <a:t>Parssing</a:t>
            </a:r>
            <a:r>
              <a:rPr lang="zh-CN" altLang="en-US" sz="2800" b="1" dirty="0"/>
              <a:t>）</a:t>
            </a:r>
            <a:endParaRPr lang="en-US" altLang="zh-CN" sz="2800" b="1" dirty="0"/>
          </a:p>
          <a:p>
            <a:r>
              <a:rPr lang="zh-CN" altLang="en-US" sz="2400" dirty="0"/>
              <a:t>各进程之间将需要发送的消息打包成某钟预定的格式，再通过某些专门的通信渠道相互传送和接收。</a:t>
            </a:r>
            <a:endParaRPr lang="en-US" altLang="zh-CN" sz="2400" dirty="0"/>
          </a:p>
          <a:p>
            <a:r>
              <a:rPr lang="zh-CN" altLang="en-US" sz="2400" dirty="0"/>
              <a:t>消息传递使用一组特定的命令，封装了大量的底层通信细节</a:t>
            </a:r>
            <a:endParaRPr lang="en-US" altLang="zh-CN" sz="2400" dirty="0"/>
          </a:p>
          <a:p>
            <a:r>
              <a:rPr lang="zh-CN" altLang="en-US" sz="2400" dirty="0"/>
              <a:t>两个基本原语：</a:t>
            </a:r>
            <a:endParaRPr lang="en-US" altLang="zh-CN" sz="2400" dirty="0"/>
          </a:p>
          <a:p>
            <a:pPr lvl="1"/>
            <a:r>
              <a:rPr lang="en-US" altLang="zh-CN" sz="2000" b="1" dirty="0"/>
              <a:t>Send</a:t>
            </a:r>
            <a:r>
              <a:rPr lang="zh-CN" altLang="en-US" sz="2000" dirty="0"/>
              <a:t>是指对消息发送者而言，把需要传递的消息发送到目标</a:t>
            </a:r>
            <a:endParaRPr lang="en-US" altLang="zh-CN" sz="2000" dirty="0"/>
          </a:p>
          <a:p>
            <a:pPr lvl="1"/>
            <a:r>
              <a:rPr lang="en-US" altLang="zh-CN" sz="2000" b="1" dirty="0"/>
              <a:t>Receive</a:t>
            </a:r>
            <a:r>
              <a:rPr lang="zh-CN" altLang="en-US" sz="2000" dirty="0"/>
              <a:t>是指对消息接收者而言，按照预定的格式接受数据</a:t>
            </a:r>
            <a:endParaRPr lang="en-US" altLang="zh-CN" sz="2000" dirty="0"/>
          </a:p>
          <a:p>
            <a:r>
              <a:rPr lang="zh-CN" altLang="en-US" sz="2200" b="1" dirty="0"/>
              <a:t>同步消息传递：</a:t>
            </a:r>
            <a:r>
              <a:rPr lang="zh-CN" altLang="en-US" sz="2200" dirty="0"/>
              <a:t>发送进程和接收进程必须保持一致，消息接收进程等待发送进程传来的消息，消息发送进程在发送消息后也必须等待，直到接收到消息接收进程的响应后才能继续往下执行</a:t>
            </a:r>
            <a:endParaRPr lang="en-US" altLang="zh-CN" sz="2200" dirty="0"/>
          </a:p>
          <a:p>
            <a:r>
              <a:rPr lang="zh-CN" altLang="en-US" sz="2200" b="1" dirty="0"/>
              <a:t>异步消息传递：</a:t>
            </a:r>
            <a:r>
              <a:rPr lang="zh-CN" altLang="en-US" sz="2200" dirty="0"/>
              <a:t>发送进程不必等待接收进程的响应就可以继续执行</a:t>
            </a:r>
            <a:endParaRPr lang="en-US" altLang="zh-CN" sz="22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8509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13.3.2</a:t>
            </a:r>
            <a:r>
              <a:rPr lang="zh-CN" altLang="en-US" dirty="0"/>
              <a:t> 通信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通信方式</a:t>
            </a:r>
            <a:endParaRPr lang="en-US" altLang="zh-CN" sz="2400" b="1" dirty="0"/>
          </a:p>
          <a:p>
            <a:pPr lvl="1"/>
            <a:r>
              <a:rPr lang="zh-CN" altLang="en-US" sz="2000" b="1" dirty="0"/>
              <a:t>点对点通信（</a:t>
            </a:r>
            <a:r>
              <a:rPr lang="en-US" altLang="zh-CN" sz="2000" b="1" dirty="0"/>
              <a:t>Point-to-Point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Communication</a:t>
            </a:r>
            <a:r>
              <a:rPr lang="zh-CN" altLang="en-US" sz="2000" b="1" dirty="0"/>
              <a:t>）：</a:t>
            </a:r>
            <a:r>
              <a:rPr lang="zh-CN" altLang="en-US" sz="2000" dirty="0"/>
              <a:t>一个进程发送消息到另外一个进程</a:t>
            </a:r>
            <a:endParaRPr lang="en-US" altLang="zh-CN" sz="2000" dirty="0"/>
          </a:p>
          <a:p>
            <a:pPr lvl="1"/>
            <a:r>
              <a:rPr lang="zh-CN" altLang="en-US" sz="2000" b="1" dirty="0"/>
              <a:t>集合通信（</a:t>
            </a:r>
            <a:r>
              <a:rPr lang="en-US" altLang="zh-CN" sz="2000" b="1" dirty="0"/>
              <a:t>Collective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Communication</a:t>
            </a:r>
            <a:r>
              <a:rPr lang="zh-CN" altLang="en-US" sz="2000" b="1" dirty="0"/>
              <a:t>）：</a:t>
            </a:r>
            <a:r>
              <a:rPr lang="zh-CN" altLang="en-US" sz="2000" dirty="0"/>
              <a:t>两个以上进程在同一时间进行通信</a:t>
            </a:r>
            <a:endParaRPr lang="en-US" altLang="zh-CN" sz="2000" dirty="0"/>
          </a:p>
          <a:p>
            <a:pPr lvl="2"/>
            <a:r>
              <a:rPr lang="zh-CN" altLang="en-US" sz="1600" dirty="0"/>
              <a:t>一个发送进程、多个接收进程；多个发送进程、一个接收进程；多个发送进程、多个接收进程</a:t>
            </a:r>
            <a:endParaRPr lang="en-US" altLang="zh-CN" sz="1600" dirty="0"/>
          </a:p>
          <a:p>
            <a:pPr lvl="1"/>
            <a:r>
              <a:rPr lang="zh-CN" altLang="en-US" sz="2000" b="1" dirty="0"/>
              <a:t>散播（</a:t>
            </a:r>
            <a:r>
              <a:rPr lang="en-US" altLang="zh-CN" sz="2000" b="1" dirty="0"/>
              <a:t>Scatter</a:t>
            </a:r>
            <a:r>
              <a:rPr lang="zh-CN" altLang="en-US" sz="2000" b="1" dirty="0"/>
              <a:t>）：</a:t>
            </a:r>
            <a:r>
              <a:rPr lang="zh-CN" altLang="en-US" sz="2000" dirty="0"/>
              <a:t>将某个进程的一些数据分别复制到其他机器上，是一对多集合通信的特殊形式</a:t>
            </a:r>
            <a:endParaRPr lang="en-US" altLang="zh-CN" sz="2000" dirty="0"/>
          </a:p>
          <a:p>
            <a:pPr lvl="1"/>
            <a:r>
              <a:rPr lang="zh-CN" altLang="en-US" sz="2000" b="1" dirty="0"/>
              <a:t>收集（</a:t>
            </a:r>
            <a:r>
              <a:rPr lang="en-US" altLang="zh-CN" sz="2000" b="1" dirty="0"/>
              <a:t>Gather</a:t>
            </a:r>
            <a:r>
              <a:rPr lang="zh-CN" altLang="en-US" sz="2000" b="1" dirty="0"/>
              <a:t>）：</a:t>
            </a:r>
            <a:r>
              <a:rPr lang="zh-CN" altLang="en-US" sz="2000" dirty="0"/>
              <a:t>从各个进程获取数据并最终形成一个完成数据的过程</a:t>
            </a:r>
            <a:endParaRPr lang="en-US" altLang="zh-CN" sz="20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538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并行程序设计难的原因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技术先行</a:t>
            </a:r>
            <a:r>
              <a:rPr lang="en-US" altLang="zh-CN" b="1" dirty="0"/>
              <a:t>, </a:t>
            </a:r>
            <a:r>
              <a:rPr lang="zh-CN" altLang="en-US" b="1" dirty="0"/>
              <a:t>缺乏理论指导</a:t>
            </a:r>
          </a:p>
          <a:p>
            <a:pPr lvl="1"/>
            <a:r>
              <a:rPr lang="zh-CN" altLang="en-US" dirty="0"/>
              <a:t>程序的语法</a:t>
            </a:r>
            <a:r>
              <a:rPr lang="en-US" altLang="zh-CN" dirty="0"/>
              <a:t>/</a:t>
            </a:r>
            <a:r>
              <a:rPr lang="zh-CN" altLang="en-US" dirty="0"/>
              <a:t>语义复杂</a:t>
            </a:r>
            <a:r>
              <a:rPr lang="en-US" altLang="zh-CN" dirty="0"/>
              <a:t>, </a:t>
            </a:r>
            <a:r>
              <a:rPr lang="zh-CN" altLang="en-US" dirty="0"/>
              <a:t>需要用户自已处理</a:t>
            </a:r>
          </a:p>
          <a:p>
            <a:pPr lvl="1"/>
            <a:r>
              <a:rPr lang="zh-CN" altLang="en-US" dirty="0"/>
              <a:t>任务</a:t>
            </a:r>
            <a:r>
              <a:rPr lang="en-US" altLang="zh-CN" dirty="0"/>
              <a:t>/</a:t>
            </a:r>
            <a:r>
              <a:rPr lang="zh-CN" altLang="en-US" dirty="0"/>
              <a:t>数据的划分</a:t>
            </a:r>
            <a:r>
              <a:rPr lang="en-US" altLang="zh-CN" dirty="0"/>
              <a:t>/</a:t>
            </a:r>
            <a:r>
              <a:rPr lang="zh-CN" altLang="en-US" dirty="0"/>
              <a:t>分配</a:t>
            </a:r>
          </a:p>
          <a:p>
            <a:pPr lvl="1"/>
            <a:r>
              <a:rPr lang="zh-CN" altLang="en-US" dirty="0"/>
              <a:t>数据交换</a:t>
            </a:r>
          </a:p>
          <a:p>
            <a:pPr lvl="1"/>
            <a:r>
              <a:rPr lang="zh-CN" altLang="en-US" dirty="0"/>
              <a:t>同步和互斥</a:t>
            </a:r>
          </a:p>
          <a:p>
            <a:r>
              <a:rPr lang="zh-CN" altLang="en-US" b="1" dirty="0"/>
              <a:t>并行语言缺乏代可扩展和异构可扩展</a:t>
            </a:r>
            <a:r>
              <a:rPr lang="en-US" altLang="zh-CN" b="1" dirty="0"/>
              <a:t>, </a:t>
            </a:r>
            <a:r>
              <a:rPr lang="zh-CN" altLang="en-US" b="1" dirty="0"/>
              <a:t>程序移植困难</a:t>
            </a:r>
            <a:r>
              <a:rPr lang="en-US" altLang="zh-CN" b="1" dirty="0"/>
              <a:t>, </a:t>
            </a:r>
            <a:r>
              <a:rPr lang="zh-CN" altLang="en-US" b="1" dirty="0"/>
              <a:t>重写代码难度太大</a:t>
            </a:r>
          </a:p>
          <a:p>
            <a:r>
              <a:rPr lang="zh-CN" altLang="en-US" b="1" dirty="0"/>
              <a:t>环境和工具缺乏较长的生长期</a:t>
            </a:r>
            <a:r>
              <a:rPr lang="en-US" altLang="zh-CN" b="1" dirty="0"/>
              <a:t>, </a:t>
            </a:r>
            <a:r>
              <a:rPr lang="zh-CN" altLang="en-US" b="1" dirty="0"/>
              <a:t>缺乏代可扩展和异构可扩展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1041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13.4</a:t>
            </a:r>
            <a:r>
              <a:rPr lang="zh-CN" altLang="en-US" dirty="0"/>
              <a:t> 单核多线程与多核多线程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并发执行（</a:t>
            </a:r>
            <a:r>
              <a:rPr lang="en-US" altLang="zh-CN" sz="2400" b="1" dirty="0"/>
              <a:t>Concurrent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Execution</a:t>
            </a:r>
            <a:r>
              <a:rPr lang="zh-CN" altLang="en-US" sz="2400" b="1" dirty="0"/>
              <a:t>）</a:t>
            </a:r>
            <a:r>
              <a:rPr lang="zh-CN" altLang="en-US" sz="2400" dirty="0"/>
              <a:t>是指多个线程在同一个硬件资源上或单个处理器核上交替执行，在某个特定的时间点，所有活动的线程只有一个在真正的执行</a:t>
            </a:r>
            <a:endParaRPr lang="en-US" altLang="zh-CN" sz="2400" dirty="0"/>
          </a:p>
          <a:p>
            <a:r>
              <a:rPr lang="zh-CN" altLang="en-US" sz="2400" b="1" dirty="0"/>
              <a:t>并行执行（</a:t>
            </a:r>
            <a:r>
              <a:rPr lang="en-US" altLang="zh-CN" sz="2400" b="1" dirty="0"/>
              <a:t>Parallel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Execution</a:t>
            </a:r>
            <a:r>
              <a:rPr lang="zh-CN" altLang="en-US" sz="2400" b="1" dirty="0"/>
              <a:t>）</a:t>
            </a:r>
            <a:r>
              <a:rPr lang="zh-CN" altLang="en-US" sz="2400" dirty="0"/>
              <a:t>是指多个线程在不同的</a:t>
            </a:r>
            <a:r>
              <a:rPr lang="zh-CN" altLang="en-CN" sz="2400" dirty="0"/>
              <a:t>硬件</a:t>
            </a:r>
            <a:r>
              <a:rPr lang="zh-CN" altLang="en-US" sz="2400" dirty="0"/>
              <a:t>资源上或多核处理单元上同时执行，在任何时间点，所有活动的线程在不同的执行单元上真正的同时执行</a:t>
            </a:r>
            <a:endParaRPr lang="en-US" altLang="zh-CN" sz="2400" dirty="0"/>
          </a:p>
          <a:p>
            <a:r>
              <a:rPr lang="zh-CN" altLang="en-US" sz="2400" dirty="0"/>
              <a:t>单核处理器并发执行，多核处理器并行执行</a:t>
            </a:r>
            <a:endParaRPr lang="en-US" altLang="zh-CN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23580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13.4.1</a:t>
            </a:r>
            <a:r>
              <a:rPr lang="zh-CN" altLang="en-US" dirty="0"/>
              <a:t> 单核上并发程序设计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b="1" dirty="0"/>
              <a:t>多线程程序 </a:t>
            </a:r>
            <a:r>
              <a:rPr lang="en-US" altLang="zh-CN" sz="2400" b="1" dirty="0"/>
              <a:t>(Multithreaded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Program)</a:t>
            </a:r>
            <a:r>
              <a:rPr lang="zh-CN" altLang="en-US" sz="2400" b="1" dirty="0"/>
              <a:t>：</a:t>
            </a:r>
            <a:r>
              <a:rPr lang="zh-CN" altLang="en-US" sz="2400" dirty="0"/>
              <a:t> 包含了多个进程或线程的程序</a:t>
            </a:r>
            <a:endParaRPr lang="en-US" altLang="zh-CN" sz="2400" dirty="0"/>
          </a:p>
          <a:p>
            <a:r>
              <a:rPr lang="zh-CN" altLang="en-US" sz="2400" b="1" dirty="0"/>
              <a:t>同时多线程 </a:t>
            </a:r>
            <a:r>
              <a:rPr lang="en-US" altLang="zh-CN" sz="2400" b="1" dirty="0"/>
              <a:t>(Simultaneous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Multi-threading,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SMT)</a:t>
            </a:r>
            <a:r>
              <a:rPr lang="zh-CN" altLang="en-US" sz="2400" b="1" dirty="0"/>
              <a:t>：</a:t>
            </a:r>
            <a:r>
              <a:rPr lang="zh-CN" altLang="en-US" sz="2400" dirty="0"/>
              <a:t>把一个物理单核</a:t>
            </a:r>
            <a:r>
              <a:rPr lang="zh-CN" altLang="en-CN" sz="2400" dirty="0"/>
              <a:t>映射为</a:t>
            </a:r>
            <a:r>
              <a:rPr lang="zh-CN" altLang="en-US" sz="2400" dirty="0"/>
              <a:t>多个逻辑处理器（核）</a:t>
            </a:r>
            <a:endParaRPr lang="en-US" altLang="zh-CN" sz="2400" dirty="0"/>
          </a:p>
          <a:p>
            <a:pPr lvl="1"/>
            <a:r>
              <a:rPr lang="en-US" altLang="zh-CN" sz="2000" b="1" dirty="0"/>
              <a:t>Intel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Hyper-threading</a:t>
            </a:r>
            <a:r>
              <a:rPr lang="zh-CN" altLang="en-US" sz="2000" b="1" dirty="0"/>
              <a:t>  超线程 </a:t>
            </a:r>
            <a:endParaRPr lang="en-US" altLang="zh-CN" sz="2000" b="1" dirty="0"/>
          </a:p>
          <a:p>
            <a:r>
              <a:rPr lang="zh-CN" altLang="en-US" sz="2600" b="1" dirty="0"/>
              <a:t>时限多线程 </a:t>
            </a:r>
            <a:r>
              <a:rPr lang="en-US" altLang="zh-CN" sz="2600" b="1" dirty="0"/>
              <a:t>(Temporal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Multi-threading,</a:t>
            </a:r>
            <a:r>
              <a:rPr lang="zh-CN" altLang="en-US" sz="2600" b="1" dirty="0"/>
              <a:t> </a:t>
            </a:r>
            <a:r>
              <a:rPr lang="en-US" altLang="zh-CN" sz="2600" b="1" dirty="0"/>
              <a:t>TMT)</a:t>
            </a:r>
            <a:r>
              <a:rPr lang="zh-CN" altLang="en-US" sz="2600" b="1" dirty="0"/>
              <a:t>：</a:t>
            </a:r>
            <a:r>
              <a:rPr lang="zh-CN" altLang="en-US" sz="2600" dirty="0"/>
              <a:t>单核处理器并发执行，多核处理器并行执行</a:t>
            </a:r>
            <a:endParaRPr lang="en-US" altLang="zh-CN" sz="2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74858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13.4.1</a:t>
            </a:r>
            <a:r>
              <a:rPr lang="zh-CN" altLang="en-US" dirty="0"/>
              <a:t> 单核上并发程序设计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22960" y="4284921"/>
            <a:ext cx="7543800" cy="1754294"/>
          </a:xfrm>
        </p:spPr>
        <p:txBody>
          <a:bodyPr>
            <a:normAutofit fontScale="70000" lnSpcReduction="20000"/>
          </a:bodyPr>
          <a:lstStyle/>
          <a:p>
            <a:r>
              <a:rPr lang="en-US" dirty="0" err="1">
                <a:latin typeface="SimSun" panose="02010600030101010101" pitchFamily="2" charset="-122"/>
                <a:ea typeface="SimSun" panose="02010600030101010101" pitchFamily="2" charset="-122"/>
              </a:rPr>
              <a:t>超标量处理器有很多处理单元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，每个时钟周期内工作并不饱满，尤其在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不命中时</a:t>
            </a:r>
            <a:endParaRPr 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CMT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粗粒度多线程是最简单的多线程技术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FMT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细粒度多线程它随时可以在每个时钟周期内切换多个线程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dirty="0">
                <a:latin typeface="SimSun" panose="02010600030101010101" pitchFamily="2" charset="-122"/>
                <a:ea typeface="SimSun" panose="02010600030101010101" pitchFamily="2" charset="-122"/>
              </a:rPr>
              <a:t>SMT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则具有多个执行单元，同一时间内可以同时执行多个指令</a:t>
            </a:r>
            <a:endParaRPr lang="en-US" altLang="zh-CN" sz="2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42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3E17C5-E0E9-AD4C-A1C3-301057C750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" y="1507004"/>
            <a:ext cx="8321040" cy="246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294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13.4.1</a:t>
            </a:r>
            <a:r>
              <a:rPr lang="zh-CN" altLang="en-US" dirty="0"/>
              <a:t> 单核上并发程序设计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43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95294-180D-8F45-9E60-F012CB78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4925089"/>
            <a:ext cx="7543801" cy="1146023"/>
          </a:xfrm>
        </p:spPr>
        <p:txBody>
          <a:bodyPr/>
          <a:lstStyle/>
          <a:p>
            <a:r>
              <a:rPr lang="zh-CN" altLang="en-US" dirty="0"/>
              <a:t>超线程技术能够 把一个物理处理器在软件层变成两个逻辑处理器 ，可以使处理器在某一时刻，同步并行处理更多指令和数据</a:t>
            </a:r>
            <a:endParaRPr lang="en-C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13FA13-5CDA-F847-82D8-FD5BE2512A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25" t="2646" r="2440" b="2646"/>
          <a:stretch/>
        </p:blipFill>
        <p:spPr>
          <a:xfrm>
            <a:off x="723014" y="1582475"/>
            <a:ext cx="7686349" cy="29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976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59" y="286605"/>
            <a:ext cx="7806033" cy="9071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13.4.2</a:t>
            </a:r>
            <a:r>
              <a:rPr lang="zh-CN" altLang="en-US" dirty="0"/>
              <a:t> 多执行核上并行程序设计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95294-180D-8F45-9E60-F012CB78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4131"/>
            <a:ext cx="7543801" cy="4656982"/>
          </a:xfrm>
        </p:spPr>
        <p:txBody>
          <a:bodyPr/>
          <a:lstStyle/>
          <a:p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SMP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上多线程并行执行</a:t>
            </a:r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有多个处理器或共享存储的对称多处理器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SMP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系统，不同的</a:t>
            </a:r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处理器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上执行不同的线程来充分利用线程级并行（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Thread-Level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Parallel 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TPL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CMP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上多线程并行执行</a:t>
            </a:r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en-CN" dirty="0">
                <a:latin typeface="SimSun" panose="02010600030101010101" pitchFamily="2" charset="-122"/>
                <a:ea typeface="SimSun" panose="02010600030101010101" pitchFamily="2" charset="-122"/>
              </a:rPr>
              <a:t>在多核处理器中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，一个处理器具有两个或多个</a:t>
            </a:r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执行核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，这样处理器叫做单芯多处理器（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Chip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Multi-Processor,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CMP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/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在不同的执行核上运行不同的线程来完成线程级并行，芯片多线程（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Chip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Multi-Threading,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CMT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多种执行核上并行执行两个或多个线程技术称为并行程序设计（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Parallel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Programming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14092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848074" cy="9071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</a:t>
            </a:r>
            <a:r>
              <a:rPr lang="zh-CN" altLang="en-US" dirty="0"/>
              <a:t> 影响多线程性能的常见问题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95294-180D-8F45-9E60-F012CB78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4131"/>
            <a:ext cx="7543801" cy="4656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线程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过多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线程的创建和终止开销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线程调度引起的额外开销</a:t>
            </a:r>
            <a:endParaRPr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操作系统一般采用时间片（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Time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Slice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）轮转调度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寄存器切换开销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切换开销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lvl="2">
              <a:lnSpc>
                <a:spcPct val="150000"/>
              </a:lnSpc>
            </a:pPr>
            <a:r>
              <a:rPr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内存切换开销</a:t>
            </a:r>
            <a:endParaRPr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11511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59" y="286605"/>
            <a:ext cx="7932157" cy="9071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</a:t>
            </a:r>
            <a:r>
              <a:rPr lang="zh-CN" altLang="en-US" dirty="0"/>
              <a:t> 影响多线程性能的常见问题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95294-180D-8F45-9E60-F012CB78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4131"/>
            <a:ext cx="7543801" cy="4656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数据竞争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多个线程对共享数据的非同步访问会引起数据竞争（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Data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1800" dirty="0">
                <a:latin typeface="SimSun" panose="02010600030101010101" pitchFamily="2" charset="-122"/>
                <a:ea typeface="SimSun" panose="02010600030101010101" pitchFamily="2" charset="-122"/>
              </a:rPr>
              <a:t>Race</a:t>
            </a: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消除竞争就会减弱并行性</a:t>
            </a:r>
            <a:endParaRPr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4D04E3-CBDA-7740-8377-56ADF5364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044" y="3742622"/>
            <a:ext cx="6438309" cy="244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7174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59" y="286605"/>
            <a:ext cx="7905419" cy="9071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</a:t>
            </a:r>
            <a:r>
              <a:rPr lang="zh-CN" altLang="en-US" dirty="0"/>
              <a:t> 影响多线程性能的常见问题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95294-180D-8F45-9E60-F012CB78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4131"/>
            <a:ext cx="7543801" cy="4656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死锁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2AB07D-56FA-7D4B-81B9-892FD03BD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149" y="2434933"/>
            <a:ext cx="7905419" cy="293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8347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59" y="286605"/>
            <a:ext cx="7816543" cy="9071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</a:t>
            </a:r>
            <a:r>
              <a:rPr lang="zh-CN" altLang="en-US" dirty="0"/>
              <a:t> 影响多线程性能的常见问题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48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95294-180D-8F45-9E60-F012CB78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4131"/>
            <a:ext cx="7543801" cy="4656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伪共享（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False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Sharing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线程能否从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中获取所需的绝大部分数据，直接影响性能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行是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与内存或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与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之间交换数据的最小单位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两个独立的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可以从内存中读取相同地址空间的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行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逻辑上不同的数据共享一个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行成为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伪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共享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乒乓现象：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两个</a:t>
            </a:r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处理器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读写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行的不同</a:t>
            </a:r>
            <a:r>
              <a:rPr lang="zh-CN" altLang="en-CN" dirty="0">
                <a:latin typeface="SimSun" panose="02010600030101010101" pitchFamily="2" charset="-122"/>
                <a:ea typeface="SimSun" panose="02010600030101010101" pitchFamily="2" charset="-122"/>
              </a:rPr>
              <a:t>部分时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，导致该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行在两个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之间来回移动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140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59" y="286605"/>
            <a:ext cx="7753481" cy="9071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13.5</a:t>
            </a:r>
            <a:r>
              <a:rPr lang="zh-CN" altLang="en-US" dirty="0"/>
              <a:t> 影响多线程性能的常见问题</a:t>
            </a:r>
            <a:endParaRPr lang="en-US" altLang="zh-C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49</a:t>
            </a:fld>
            <a:endParaRPr lang="zh-CN" alt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495294-180D-8F45-9E60-F012CB783A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14131"/>
            <a:ext cx="7543801" cy="465698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Cache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伪共享（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False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Sharing</a:t>
            </a:r>
            <a:r>
              <a:rPr lang="zh-CN" altLang="en-US" sz="2800" b="1" dirty="0">
                <a:latin typeface="SimSun" panose="02010600030101010101" pitchFamily="2" charset="-122"/>
                <a:ea typeface="SimSun" panose="02010600030101010101" pitchFamily="2" charset="-122"/>
              </a:rPr>
              <a:t>）</a:t>
            </a: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</a:pPr>
            <a:endParaRPr lang="en-US" altLang="zh-CN" sz="2800" b="1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05D2F1-5ACA-E242-9727-200B3799A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032" y="2342676"/>
            <a:ext cx="7293935" cy="372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3279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并行程序设计难的原因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CD0100-4BD4-CB4D-9BE6-3DCFFCD01B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960" y="1390296"/>
            <a:ext cx="7901940" cy="4832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319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129425" y="1890973"/>
            <a:ext cx="504785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隐式并行（Implicit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Parallel）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29425" y="2640304"/>
            <a:ext cx="5586466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数据并行模型（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Data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Parallel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）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29425" y="3367914"/>
            <a:ext cx="6365525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消息传递模型（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Message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Passing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）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29425" y="4095524"/>
            <a:ext cx="608076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28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共享变量模型（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Shared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Variable</a:t>
            </a:r>
            <a:r>
              <a:rPr lang="en-US" altLang="zh-CN" sz="2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）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8DEDE6-C4E3-3E41-A1FF-402A499D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13.6</a:t>
            </a:r>
            <a:r>
              <a:rPr lang="zh-CN" altLang="en-US" dirty="0"/>
              <a:t> 并行程序设计模型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063542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0666" y="978745"/>
            <a:ext cx="6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77"/>
              </a:lnSpc>
            </a:pPr>
            <a:endParaRPr lang="en-US" altLang="zh-CN" sz="376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8DEDE6-C4E3-3E41-A1FF-402A499D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l-GR" altLang="zh-CN" dirty="0"/>
              <a:t>π </a:t>
            </a:r>
            <a:r>
              <a:rPr lang="zh-CN" altLang="en-US" dirty="0"/>
              <a:t>的计算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AC3D2-F599-B349-957D-C86FE73E5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534" y="1885941"/>
            <a:ext cx="6520931" cy="3986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745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60666" y="978745"/>
            <a:ext cx="65" cy="52065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77"/>
              </a:lnSpc>
            </a:pPr>
            <a:endParaRPr lang="en-US" altLang="zh-CN" sz="376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E8DEDE6-C4E3-3E41-A1FF-402A499D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 </a:t>
            </a:r>
            <a:r>
              <a:rPr lang="el-GR" altLang="zh-CN" dirty="0"/>
              <a:t>π </a:t>
            </a:r>
            <a:r>
              <a:rPr lang="zh-CN" altLang="en-US" dirty="0"/>
              <a:t>的串行 </a:t>
            </a:r>
            <a:r>
              <a:rPr lang="en-US" altLang="zh-CN" dirty="0"/>
              <a:t>C </a:t>
            </a:r>
            <a:r>
              <a:rPr lang="zh-CN" altLang="en-US" dirty="0"/>
              <a:t>代码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B4E3EB-C0FE-AD48-B703-0E8AFA0AF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148" y="1635109"/>
            <a:ext cx="5541335" cy="452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43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8DEDE6-C4E3-3E41-A1FF-402A499D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隐式并行（ </a:t>
            </a:r>
            <a:r>
              <a:rPr lang="en-US" altLang="zh-CN" dirty="0"/>
              <a:t>Implicit Parallel </a:t>
            </a:r>
            <a:r>
              <a:rPr lang="zh-CN" altLang="en-US" dirty="0"/>
              <a:t>）</a:t>
            </a:r>
          </a:p>
        </p:txBody>
      </p:sp>
      <p:sp>
        <p:nvSpPr>
          <p:cNvPr id="8" name="TextBox 1">
            <a:extLst>
              <a:ext uri="{FF2B5EF4-FFF2-40B4-BE49-F238E27FC236}">
                <a16:creationId xmlns:a16="http://schemas.microsoft.com/office/drawing/2014/main" id="{3A54616C-DF73-B84B-AA06-6AAC4A2ABA97}"/>
              </a:ext>
            </a:extLst>
          </p:cNvPr>
          <p:cNvSpPr txBox="1"/>
          <p:nvPr/>
        </p:nvSpPr>
        <p:spPr>
          <a:xfrm>
            <a:off x="1129425" y="1890974"/>
            <a:ext cx="1441100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概况：</a:t>
            </a:r>
          </a:p>
        </p:txBody>
      </p:sp>
      <p:sp>
        <p:nvSpPr>
          <p:cNvPr id="9" name="TextBox 1">
            <a:extLst>
              <a:ext uri="{FF2B5EF4-FFF2-40B4-BE49-F238E27FC236}">
                <a16:creationId xmlns:a16="http://schemas.microsoft.com/office/drawing/2014/main" id="{175AED8A-C04F-F542-BF5F-AFAF16EB04B0}"/>
              </a:ext>
            </a:extLst>
          </p:cNvPr>
          <p:cNvSpPr txBox="1"/>
          <p:nvPr/>
        </p:nvSpPr>
        <p:spPr>
          <a:xfrm>
            <a:off x="1520380" y="2336228"/>
            <a:ext cx="4227119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393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39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93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程序员用熟悉的串行语言编程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6F3AD05C-2BE7-FA40-B33A-D2AA7FC5DB32}"/>
              </a:ext>
            </a:extLst>
          </p:cNvPr>
          <p:cNvSpPr txBox="1"/>
          <p:nvPr/>
        </p:nvSpPr>
        <p:spPr>
          <a:xfrm>
            <a:off x="1520380" y="2738042"/>
            <a:ext cx="606416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393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39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93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编译器或运行支持系统自动转化为并行代码</a:t>
            </a: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4076F9A4-1CC6-A644-8D0B-B292FB5BE7BF}"/>
              </a:ext>
            </a:extLst>
          </p:cNvPr>
          <p:cNvSpPr txBox="1"/>
          <p:nvPr/>
        </p:nvSpPr>
        <p:spPr>
          <a:xfrm>
            <a:off x="1129425" y="3150717"/>
            <a:ext cx="1352934" cy="4308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993"/>
              </a:lnSpc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特点：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E067BCD6-295C-914D-87DF-1695478E415A}"/>
              </a:ext>
            </a:extLst>
          </p:cNvPr>
          <p:cNvSpPr txBox="1"/>
          <p:nvPr/>
        </p:nvSpPr>
        <p:spPr>
          <a:xfrm>
            <a:off x="1520380" y="3595971"/>
            <a:ext cx="1471557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393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39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93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语义简单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B7FCB327-84D0-9643-B42C-CCFBE87B7645}"/>
              </a:ext>
            </a:extLst>
          </p:cNvPr>
          <p:cNvSpPr txBox="1"/>
          <p:nvPr/>
        </p:nvSpPr>
        <p:spPr>
          <a:xfrm>
            <a:off x="1520380" y="3997786"/>
            <a:ext cx="1777731" cy="39241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393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39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93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可移植性好</a:t>
            </a:r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CC4BC80E-1370-D040-8969-C383C12FA6FD}"/>
              </a:ext>
            </a:extLst>
          </p:cNvPr>
          <p:cNvSpPr txBox="1"/>
          <p:nvPr/>
        </p:nvSpPr>
        <p:spPr>
          <a:xfrm>
            <a:off x="1520380" y="4410460"/>
            <a:ext cx="4533292" cy="75879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651"/>
              </a:lnSpc>
            </a:pPr>
            <a:r>
              <a:rPr lang="en-US" altLang="zh-CN" sz="2393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39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93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单线程，易于调试和验证正确性</a:t>
            </a:r>
          </a:p>
          <a:p>
            <a:pPr>
              <a:lnSpc>
                <a:spcPts val="3078"/>
              </a:lnSpc>
            </a:pPr>
            <a:r>
              <a:rPr lang="en-US" altLang="zh-CN" sz="2393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393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393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效率很低</a:t>
            </a:r>
          </a:p>
        </p:txBody>
      </p:sp>
    </p:spTree>
    <p:extLst>
      <p:ext uri="{BB962C8B-B14F-4D97-AF65-F5344CB8AC3E}">
        <p14:creationId xmlns:p14="http://schemas.microsoft.com/office/powerpoint/2010/main" val="38650650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8DEDE6-C4E3-3E41-A1FF-402A499D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数据并行（ </a:t>
            </a:r>
            <a:r>
              <a:rPr lang="en-US" altLang="zh-CN" dirty="0"/>
              <a:t>Data Parallel </a:t>
            </a:r>
            <a:r>
              <a:rPr lang="zh-CN" altLang="en-US" dirty="0"/>
              <a:t>）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98540-41FF-5D46-8607-687A3CAEE2A5}"/>
              </a:ext>
            </a:extLst>
          </p:cNvPr>
          <p:cNvSpPr txBox="1"/>
          <p:nvPr/>
        </p:nvSpPr>
        <p:spPr>
          <a:xfrm>
            <a:off x="1294339" y="1193801"/>
            <a:ext cx="6555321" cy="27687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7"/>
              </a:lnSpc>
              <a:tabLst>
                <a:tab pos="390952" algn="l"/>
                <a:tab pos="510409" algn="l"/>
                <a:tab pos="629867" algn="l"/>
              </a:tabLst>
            </a:pPr>
            <a:endParaRPr lang="en-US" altLang="zh-CN" sz="1539" dirty="0"/>
          </a:p>
          <a:p>
            <a:pPr>
              <a:lnSpc>
                <a:spcPts val="2480"/>
              </a:lnSpc>
              <a:tabLst>
                <a:tab pos="390952" algn="l"/>
                <a:tab pos="510409" algn="l"/>
                <a:tab pos="629867" algn="l"/>
              </a:tabLst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5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51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概况：</a:t>
            </a:r>
          </a:p>
          <a:p>
            <a:pPr>
              <a:lnSpc>
                <a:spcPts val="2480"/>
              </a:lnSpc>
              <a:tabLst>
                <a:tab pos="390952" algn="l"/>
                <a:tab pos="510409" algn="l"/>
                <a:tab pos="629867" algn="l"/>
              </a:tabLst>
            </a:pPr>
            <a:r>
              <a:rPr lang="en-US" altLang="zh-CN" sz="1539" dirty="0"/>
              <a:t>	</a:t>
            </a: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70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SIMD的自然模型，也可运行于SPMD、MIMD机器上</a:t>
            </a:r>
          </a:p>
          <a:p>
            <a:pPr>
              <a:lnSpc>
                <a:spcPts val="2394"/>
              </a:lnSpc>
              <a:tabLst>
                <a:tab pos="390952" algn="l"/>
                <a:tab pos="510409" algn="l"/>
                <a:tab pos="629867" algn="l"/>
              </a:tabLst>
            </a:pPr>
            <a:r>
              <a:rPr lang="en-US" altLang="zh-CN" sz="1539" dirty="0"/>
              <a:t>	</a:t>
            </a: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70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709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局部计算和数据选路操作</a:t>
            </a:r>
          </a:p>
          <a:p>
            <a:pPr>
              <a:lnSpc>
                <a:spcPts val="2394"/>
              </a:lnSpc>
              <a:tabLst>
                <a:tab pos="390952" algn="l"/>
                <a:tab pos="510409" algn="l"/>
                <a:tab pos="629867" algn="l"/>
              </a:tabLst>
            </a:pPr>
            <a:r>
              <a:rPr lang="en-US" altLang="zh-CN" sz="1539" dirty="0"/>
              <a:t>	</a:t>
            </a: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70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适合于使用规则网络，模板和多维信号及图像数据集来求解细</a:t>
            </a:r>
          </a:p>
          <a:p>
            <a:pPr>
              <a:lnSpc>
                <a:spcPts val="1967"/>
              </a:lnSpc>
              <a:tabLst>
                <a:tab pos="390952" algn="l"/>
                <a:tab pos="510409" algn="l"/>
                <a:tab pos="629867" algn="l"/>
              </a:tabLst>
            </a:pPr>
            <a:r>
              <a:rPr lang="en-US" altLang="zh-CN" sz="1539" dirty="0"/>
              <a:t>			</a:t>
            </a:r>
            <a:r>
              <a:rPr lang="en-US" altLang="zh-CN" sz="1709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粒度的应用问题</a:t>
            </a:r>
          </a:p>
          <a:p>
            <a:pPr>
              <a:lnSpc>
                <a:spcPts val="2394"/>
              </a:lnSpc>
              <a:tabLst>
                <a:tab pos="390952" algn="l"/>
                <a:tab pos="510409" algn="l"/>
                <a:tab pos="629867" algn="l"/>
              </a:tabLst>
            </a:pPr>
            <a:r>
              <a:rPr lang="en-US" altLang="zh-CN" sz="1539" dirty="0"/>
              <a:t>	</a:t>
            </a: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1709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709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数据并行操作的同步是在编译时而不是在运行时完成的</a:t>
            </a:r>
          </a:p>
          <a:p>
            <a:pPr>
              <a:lnSpc>
                <a:spcPts val="2907"/>
              </a:lnSpc>
              <a:tabLst>
                <a:tab pos="390952" algn="l"/>
                <a:tab pos="510409" algn="l"/>
                <a:tab pos="629867" algn="l"/>
              </a:tabLst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051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特点：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38B2F75D-7225-0C47-9E61-9101E8D5BE4E}"/>
              </a:ext>
            </a:extLst>
          </p:cNvPr>
          <p:cNvSpPr txBox="1"/>
          <p:nvPr/>
        </p:nvSpPr>
        <p:spPr>
          <a:xfrm>
            <a:off x="1650698" y="4041225"/>
            <a:ext cx="121828" cy="18016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81"/>
              </a:lnSpc>
            </a:pP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18" name="TextBox 1">
            <a:extLst>
              <a:ext uri="{FF2B5EF4-FFF2-40B4-BE49-F238E27FC236}">
                <a16:creationId xmlns:a16="http://schemas.microsoft.com/office/drawing/2014/main" id="{7C88E463-2009-A542-A967-A93F1CA234B0}"/>
              </a:ext>
            </a:extLst>
          </p:cNvPr>
          <p:cNvSpPr txBox="1"/>
          <p:nvPr/>
        </p:nvSpPr>
        <p:spPr>
          <a:xfrm>
            <a:off x="1889615" y="4062945"/>
            <a:ext cx="3294172" cy="176304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10"/>
              </a:lnSpc>
            </a:pPr>
            <a:r>
              <a:rPr lang="en-US" altLang="zh-CN" sz="1709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单线程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并行操作于聚合数据结构（数组）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松散同步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全局命名空间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隐式相互作用</a:t>
            </a:r>
          </a:p>
          <a:p>
            <a:pPr>
              <a:lnSpc>
                <a:spcPts val="2394"/>
              </a:lnSpc>
            </a:pPr>
            <a:r>
              <a:rPr lang="en-US" altLang="zh-CN" sz="1709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隐式/半隐式数据分布</a:t>
            </a:r>
          </a:p>
        </p:txBody>
      </p:sp>
    </p:spTree>
    <p:extLst>
      <p:ext uri="{BB962C8B-B14F-4D97-AF65-F5344CB8AC3E}">
        <p14:creationId xmlns:p14="http://schemas.microsoft.com/office/powerpoint/2010/main" val="29526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8DEDE6-C4E3-3E41-A1FF-402A499D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 </a:t>
            </a:r>
            <a:r>
              <a:rPr lang="el-GR" altLang="zh-CN" dirty="0"/>
              <a:t>π </a:t>
            </a:r>
            <a:r>
              <a:rPr lang="zh-CN" altLang="en-US" dirty="0"/>
              <a:t>的数据并行代码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19694-CA59-1149-9193-96BF887F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854" y="1439142"/>
            <a:ext cx="6437588" cy="4838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905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4E8DEDE6-C4E3-3E41-A1FF-402A499D9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消息传递 （ </a:t>
            </a:r>
            <a:r>
              <a:rPr lang="en-US" altLang="zh-CN" dirty="0"/>
              <a:t>Message Passing </a:t>
            </a:r>
            <a:r>
              <a:rPr lang="zh-CN" altLang="en-US" dirty="0"/>
              <a:t>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52DDA4-750F-7347-8361-639108A216B1}"/>
              </a:ext>
            </a:extLst>
          </p:cNvPr>
          <p:cNvSpPr txBox="1"/>
          <p:nvPr/>
        </p:nvSpPr>
        <p:spPr>
          <a:xfrm>
            <a:off x="1281008" y="1545226"/>
            <a:ext cx="6401176" cy="21182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7"/>
              </a:lnSpc>
              <a:tabLst>
                <a:tab pos="21720" algn="l"/>
                <a:tab pos="390952" algn="l"/>
                <a:tab pos="629867" algn="l"/>
              </a:tabLst>
            </a:pPr>
            <a:r>
              <a:rPr lang="en-US" altLang="zh-CN" sz="1539" dirty="0"/>
              <a:t>	</a:t>
            </a: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HanziPen TC" pitchFamily="18" charset="0"/>
                <a:cs typeface="HanziPen TC" pitchFamily="18" charset="0"/>
              </a:rPr>
              <a:t>概况：</a:t>
            </a:r>
          </a:p>
          <a:p>
            <a:pPr>
              <a:lnSpc>
                <a:spcPts val="2993"/>
              </a:lnSpc>
              <a:tabLst>
                <a:tab pos="21720" algn="l"/>
                <a:tab pos="390952" algn="l"/>
                <a:tab pos="629867" algn="l"/>
              </a:tabLst>
            </a:pPr>
            <a:r>
              <a:rPr lang="en-US" altLang="zh-CN" sz="1539" dirty="0"/>
              <a:t>		</a:t>
            </a: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5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MPP, </a:t>
            </a:r>
            <a:r>
              <a:rPr lang="en-US" altLang="zh-CN" sz="2051" dirty="0" err="1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COW的自然模型，也可应用于共享变量多机</a:t>
            </a:r>
            <a:endParaRPr lang="en-US" altLang="zh-CN" sz="2051" dirty="0">
              <a:solidFill>
                <a:srgbClr val="000000"/>
              </a:solidFill>
              <a:latin typeface="Arial" pitchFamily="18" charset="0"/>
              <a:cs typeface="Arial" pitchFamily="18" charset="0"/>
            </a:endParaRPr>
          </a:p>
          <a:p>
            <a:pPr>
              <a:lnSpc>
                <a:spcPts val="2394"/>
              </a:lnSpc>
              <a:tabLst>
                <a:tab pos="21720" algn="l"/>
                <a:tab pos="390952" algn="l"/>
                <a:tab pos="629867" algn="l"/>
              </a:tabLst>
            </a:pPr>
            <a:r>
              <a:rPr lang="en-US" altLang="zh-CN" sz="1539" dirty="0"/>
              <a:t>			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系统，适合开发大粒度的并行性</a:t>
            </a:r>
          </a:p>
          <a:p>
            <a:pPr>
              <a:lnSpc>
                <a:spcPts val="2907"/>
              </a:lnSpc>
              <a:tabLst>
                <a:tab pos="21720" algn="l"/>
                <a:tab pos="390952" algn="l"/>
                <a:tab pos="629867" algn="l"/>
              </a:tabLst>
            </a:pPr>
            <a:r>
              <a:rPr lang="en-US" altLang="zh-CN" sz="1539" dirty="0"/>
              <a:t>		</a:t>
            </a: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5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广泛使用的标准消息传递库MPI和PVM</a:t>
            </a:r>
          </a:p>
          <a:p>
            <a:pPr>
              <a:lnSpc>
                <a:spcPts val="3848"/>
              </a:lnSpc>
              <a:tabLst>
                <a:tab pos="21720" algn="l"/>
                <a:tab pos="390952" algn="l"/>
                <a:tab pos="629867" algn="l"/>
              </a:tabLst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特点：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7502AF10-9CC8-6549-BB5E-9176CBF98677}"/>
              </a:ext>
            </a:extLst>
          </p:cNvPr>
          <p:cNvSpPr txBox="1"/>
          <p:nvPr/>
        </p:nvSpPr>
        <p:spPr>
          <a:xfrm>
            <a:off x="1863349" y="3771319"/>
            <a:ext cx="145874" cy="21546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23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B4000E1B-D895-D64E-A941-3EEDA3B90A57}"/>
              </a:ext>
            </a:extLst>
          </p:cNvPr>
          <p:cNvSpPr txBox="1"/>
          <p:nvPr/>
        </p:nvSpPr>
        <p:spPr>
          <a:xfrm>
            <a:off x="2102266" y="3793039"/>
            <a:ext cx="2891817" cy="214212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52"/>
              </a:lnSpc>
            </a:pP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多线程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异步并行性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分开的地址空间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显式相互作用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显式数据映射和负载分配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常采用SPMD形式编码</a:t>
            </a:r>
          </a:p>
        </p:txBody>
      </p:sp>
    </p:spTree>
    <p:extLst>
      <p:ext uri="{BB962C8B-B14F-4D97-AF65-F5344CB8AC3E}">
        <p14:creationId xmlns:p14="http://schemas.microsoft.com/office/powerpoint/2010/main" val="422793635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78699168-6908-5D4A-8DA8-AEA8B4EC7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 </a:t>
            </a:r>
            <a:r>
              <a:rPr lang="el-GR" dirty="0"/>
              <a:t>π </a:t>
            </a:r>
            <a:r>
              <a:rPr lang="zh-CN" altLang="en-US" dirty="0"/>
              <a:t>的 </a:t>
            </a:r>
            <a:r>
              <a:rPr lang="en-US" dirty="0"/>
              <a:t>MPI </a:t>
            </a:r>
            <a:r>
              <a:rPr lang="zh-CN" altLang="en-US" dirty="0"/>
              <a:t>代码</a:t>
            </a:r>
            <a:endParaRPr lang="en-CN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4316E32D-C7F0-6546-AB39-AB3FE1A92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050" y="1428467"/>
            <a:ext cx="6520121" cy="482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143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249111" y="1295662"/>
            <a:ext cx="3884718" cy="186179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47"/>
              </a:lnSpc>
              <a:tabLst>
                <a:tab pos="162897" algn="l"/>
                <a:tab pos="390952" algn="l"/>
              </a:tabLst>
            </a:pPr>
            <a:r>
              <a:rPr lang="en-US" altLang="zh-CN" sz="1539" dirty="0"/>
              <a:t>	</a:t>
            </a:r>
          </a:p>
          <a:p>
            <a:pPr>
              <a:lnSpc>
                <a:spcPts val="3335"/>
              </a:lnSpc>
              <a:tabLst>
                <a:tab pos="162897" algn="l"/>
                <a:tab pos="390952" algn="l"/>
              </a:tabLst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概况：</a:t>
            </a:r>
          </a:p>
          <a:p>
            <a:pPr>
              <a:lnSpc>
                <a:spcPts val="2993"/>
              </a:lnSpc>
              <a:tabLst>
                <a:tab pos="162897" algn="l"/>
                <a:tab pos="390952" algn="l"/>
              </a:tabLst>
            </a:pPr>
            <a:r>
              <a:rPr lang="en-US" altLang="zh-CN" sz="1539" dirty="0"/>
              <a:t>		</a:t>
            </a: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  <a:r>
              <a:rPr lang="en-US" altLang="zh-CN" sz="205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PVP,</a:t>
            </a:r>
            <a:r>
              <a:rPr lang="en-US" altLang="zh-CN" sz="205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SMP, DSM的自然模型</a:t>
            </a:r>
          </a:p>
          <a:p>
            <a:pPr>
              <a:lnSpc>
                <a:spcPts val="3848"/>
              </a:lnSpc>
              <a:tabLst>
                <a:tab pos="162897" algn="l"/>
                <a:tab pos="390952" algn="l"/>
              </a:tabLst>
            </a:pPr>
            <a:r>
              <a:rPr lang="en-US" altLang="zh-CN" sz="2735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•</a:t>
            </a:r>
            <a:r>
              <a:rPr lang="en-US" altLang="zh-CN" sz="2735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735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特点：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650698" y="3281035"/>
            <a:ext cx="145874" cy="215462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223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889615" y="3302755"/>
            <a:ext cx="3491340" cy="213898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052"/>
              </a:lnSpc>
            </a:pPr>
            <a:r>
              <a:rPr lang="en-US" altLang="zh-CN" sz="2051" dirty="0" err="1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多线程：</a:t>
            </a:r>
            <a:r>
              <a:rPr lang="en-US" altLang="zh-CN" sz="2051" dirty="0" err="1">
                <a:solidFill>
                  <a:srgbClr val="000000"/>
                </a:solidFill>
                <a:latin typeface="SimSun" pitchFamily="18" charset="0"/>
              </a:rPr>
              <a:t>SPMD</a:t>
            </a: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</a:rPr>
              <a:t>, MPMD</a:t>
            </a:r>
          </a:p>
          <a:p>
            <a:pPr>
              <a:lnSpc>
                <a:spcPts val="2907"/>
              </a:lnSpc>
            </a:pPr>
            <a:r>
              <a:rPr lang="en-US" altLang="zh-CN" sz="2051" dirty="0" err="1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异步</a:t>
            </a:r>
            <a:endParaRPr lang="en-US" altLang="zh-CN" sz="2051" dirty="0">
              <a:solidFill>
                <a:srgbClr val="000000"/>
              </a:solidFill>
              <a:latin typeface="SimSun" pitchFamily="18" charset="0"/>
              <a:cs typeface="SimSun" pitchFamily="18" charset="0"/>
            </a:endParaRP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单一共享地址空间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 Unicode MS" pitchFamily="18" charset="0"/>
                <a:cs typeface="Arial Unicode MS" pitchFamily="18" charset="0"/>
              </a:rPr>
              <a:t>显式同步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隐式/隐式数据分布</a:t>
            </a:r>
          </a:p>
          <a:p>
            <a:pPr>
              <a:lnSpc>
                <a:spcPts val="2907"/>
              </a:lnSpc>
            </a:pPr>
            <a:r>
              <a:rPr lang="en-US" altLang="zh-CN" sz="2051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隐式通信（共享变量的读/写）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F6A274E-DCB1-BB44-96AF-3A7237E0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共享变量 （ </a:t>
            </a:r>
            <a:r>
              <a:rPr lang="en-US" dirty="0"/>
              <a:t>Shared Variable </a:t>
            </a:r>
            <a:r>
              <a:rPr lang="zh-CN" altLang="en-US" dirty="0"/>
              <a:t>）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99615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F6A274E-DCB1-BB44-96AF-3A7237E0D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计算 </a:t>
            </a:r>
            <a:r>
              <a:rPr lang="el-GR" altLang="zh-CN" dirty="0"/>
              <a:t>π </a:t>
            </a:r>
            <a:r>
              <a:rPr lang="zh-CN" altLang="en-US" dirty="0"/>
              <a:t>的共享变量程序代码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9B324-6235-4745-8DA5-C0B49310E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76" y="1569689"/>
            <a:ext cx="4932247" cy="446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3731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并行程序设计进展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CN" b="1" dirty="0"/>
              <a:t>少量</a:t>
            </a:r>
            <a:r>
              <a:rPr lang="zh-CN" altLang="en-US" b="1" dirty="0"/>
              <a:t>并行算法范例已经出现</a:t>
            </a:r>
            <a:endParaRPr lang="en-US" altLang="zh-CN" b="1" dirty="0"/>
          </a:p>
          <a:p>
            <a:r>
              <a:rPr lang="zh-CN" altLang="en-US" b="1" dirty="0"/>
              <a:t>编程类型逐渐</a:t>
            </a:r>
            <a:r>
              <a:rPr lang="zh-CN" altLang="en-CN" b="1" dirty="0"/>
              <a:t>汇聚于</a:t>
            </a:r>
            <a:r>
              <a:rPr lang="en-US" altLang="zh-CN" b="1" dirty="0">
                <a:solidFill>
                  <a:srgbClr val="FF0000"/>
                </a:solidFill>
              </a:rPr>
              <a:t>3</a:t>
            </a:r>
            <a:r>
              <a:rPr lang="zh-CN" altLang="en-US" b="1" dirty="0"/>
              <a:t>类：</a:t>
            </a:r>
            <a:endParaRPr lang="en-US" altLang="zh-CN" b="1" dirty="0"/>
          </a:p>
          <a:p>
            <a:pPr lvl="1"/>
            <a:r>
              <a:rPr lang="zh-CN" altLang="en-US" dirty="0"/>
              <a:t>共享变量：</a:t>
            </a:r>
            <a:r>
              <a:rPr lang="en-US" altLang="zh-CN" dirty="0"/>
              <a:t>SMP</a:t>
            </a:r>
            <a:r>
              <a:rPr lang="zh-CN" altLang="en-US" dirty="0"/>
              <a:t>、</a:t>
            </a:r>
            <a:r>
              <a:rPr lang="en-US" altLang="zh-CN" dirty="0"/>
              <a:t>DSM</a:t>
            </a:r>
            <a:r>
              <a:rPr lang="zh-CN" altLang="en-US" dirty="0"/>
              <a:t>、</a:t>
            </a:r>
            <a:r>
              <a:rPr lang="en-US" altLang="zh-CN" dirty="0"/>
              <a:t>PVP</a:t>
            </a:r>
            <a:r>
              <a:rPr lang="zh-CN" altLang="en-US" dirty="0"/>
              <a:t> 单地址空间</a:t>
            </a:r>
            <a:endParaRPr lang="en-US" altLang="zh-CN" dirty="0"/>
          </a:p>
          <a:p>
            <a:pPr lvl="1"/>
            <a:r>
              <a:rPr lang="zh-CN" altLang="en-US" dirty="0"/>
              <a:t>消息</a:t>
            </a:r>
            <a:r>
              <a:rPr lang="zh-CN" altLang="en-CN" dirty="0"/>
              <a:t>传递</a:t>
            </a:r>
            <a:r>
              <a:rPr lang="zh-CN" altLang="en-US" dirty="0"/>
              <a:t>：用于</a:t>
            </a:r>
            <a:r>
              <a:rPr lang="en-US" altLang="zh-CN" dirty="0"/>
              <a:t>MPP</a:t>
            </a:r>
            <a:r>
              <a:rPr lang="zh-CN" altLang="en-US" dirty="0"/>
              <a:t>和集群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SIMD</a:t>
            </a:r>
            <a:r>
              <a:rPr lang="zh-CN" altLang="en-US" dirty="0">
                <a:solidFill>
                  <a:srgbClr val="FF0000"/>
                </a:solidFill>
              </a:rPr>
              <a:t>：专用领域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b="1" dirty="0"/>
              <a:t>• </a:t>
            </a:r>
            <a:r>
              <a:rPr lang="zh-CN" altLang="en-US" b="1" dirty="0"/>
              <a:t>编程模型汇聚于</a:t>
            </a:r>
            <a:r>
              <a:rPr lang="en-US" altLang="zh-CN" b="1" dirty="0"/>
              <a:t>3</a:t>
            </a:r>
            <a:r>
              <a:rPr lang="zh-CN" altLang="en-US" b="1" dirty="0"/>
              <a:t>类标准模型：</a:t>
            </a:r>
            <a:endParaRPr lang="en-US" altLang="zh-CN" b="1" dirty="0"/>
          </a:p>
          <a:p>
            <a:pPr lvl="1"/>
            <a:r>
              <a:rPr lang="zh-CN" altLang="en-US" dirty="0"/>
              <a:t>数据并行（</a:t>
            </a:r>
            <a:r>
              <a:rPr lang="en-US" altLang="zh-CN" dirty="0"/>
              <a:t>HPF</a:t>
            </a:r>
            <a:r>
              <a:rPr lang="zh-CN" altLang="en-US" dirty="0"/>
              <a:t>，</a:t>
            </a:r>
            <a:r>
              <a:rPr lang="en-US" altLang="zh-CN" dirty="0"/>
              <a:t>CUDA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消息传递（</a:t>
            </a:r>
            <a:r>
              <a:rPr lang="en-US" altLang="zh-CN" dirty="0"/>
              <a:t>MPI</a:t>
            </a:r>
            <a:r>
              <a:rPr lang="zh-CN" altLang="en-US" dirty="0"/>
              <a:t>，</a:t>
            </a:r>
            <a:r>
              <a:rPr lang="en-US" altLang="zh-CN" dirty="0"/>
              <a:t>PVM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共享变量（</a:t>
            </a:r>
            <a:r>
              <a:rPr lang="en-US" altLang="zh-CN" dirty="0"/>
              <a:t>OpenMP</a:t>
            </a:r>
            <a:r>
              <a:rPr lang="zh-CN" altLang="en-US" dirty="0"/>
              <a:t>）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913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1216304" y="1736141"/>
          <a:ext cx="6711391" cy="3385718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16947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96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96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609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6407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特性</a:t>
                      </a:r>
                      <a:endParaRPr lang="zh-CN" altLang="en-US" sz="21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数据并行</a:t>
                      </a:r>
                      <a:endParaRPr lang="zh-CN" altLang="en-US" sz="21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消息传递</a:t>
                      </a:r>
                      <a:endParaRPr lang="zh-CN" altLang="en-US" sz="21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100" dirty="0"/>
                        <a:t>共享变量</a:t>
                      </a:r>
                      <a:endParaRPr lang="zh-CN" altLang="en-US" sz="21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4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控制流（线）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单线程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多线程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多线程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472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进程间操作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松散同步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异步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异步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34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地址空间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单一地址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多地址空间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单地址空间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406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相互作用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隐式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显式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显式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47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数据分配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solidFill>
                      <a:schemeClr val="dk1">
                        <a:tint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隐式或半隐式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显式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700" dirty="0"/>
                        <a:t>隐式或半隐式</a:t>
                      </a:r>
                      <a:endParaRPr lang="zh-CN" altLang="en-US" sz="17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4376D80A-8B94-9F49-ABB4-CCD41DAAE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三种显式并行程序设计模型主要特性</a:t>
            </a:r>
            <a:endParaRPr lang="en-CN" sz="3600" dirty="0"/>
          </a:p>
        </p:txBody>
      </p:sp>
    </p:spTree>
    <p:extLst>
      <p:ext uri="{BB962C8B-B14F-4D97-AF65-F5344CB8AC3E}">
        <p14:creationId xmlns:p14="http://schemas.microsoft.com/office/powerpoint/2010/main" val="56211712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4"/>
          <p:cNvGraphicFramePr>
            <a:graphicFrameLocks noGrp="1"/>
          </p:cNvGraphicFramePr>
          <p:nvPr/>
        </p:nvGraphicFramePr>
        <p:xfrm>
          <a:off x="939497" y="1993260"/>
          <a:ext cx="7265231" cy="2972112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473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8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8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447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702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519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3875"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早期机制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近代机制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并行说明性机制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mpd="sng">
                      <a:solidFill>
                        <a:srgbClr val="000000"/>
                      </a:solidFill>
                      <a:prstDash val="soli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249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共享存储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分布存储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共享存储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分布存储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逻辑语言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函数语言</a:t>
                      </a:r>
                      <a:endParaRPr lang="zh-CN" altLang="en-US" sz="1500" b="1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57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Semaphores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（信号灯）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CCRs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（</a:t>
                      </a:r>
                      <a:r>
                        <a:rPr lang="en-US" altLang="zh-CN" sz="1500" dirty="0" err="1"/>
                        <a:t>条件临界区</a:t>
                      </a:r>
                      <a:r>
                        <a:rPr lang="en-US" altLang="zh-CN" sz="1500" dirty="0"/>
                        <a:t>）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Monitors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（管理）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Sockets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（套接字）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RPCs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（</a:t>
                      </a:r>
                      <a:r>
                        <a:rPr lang="en-US" altLang="zh-CN" sz="1500" dirty="0" err="1"/>
                        <a:t>远程过程调用</a:t>
                      </a:r>
                      <a:r>
                        <a:rPr lang="en-US" altLang="zh-CN" sz="1500" dirty="0"/>
                        <a:t>）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Rendezvous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（汇合）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Pthreads</a:t>
                      </a:r>
                      <a:endParaRPr lang="zh-CN" altLang="en-US" sz="1500" dirty="0"/>
                    </a:p>
                    <a:p>
                      <a:pPr algn="l"/>
                      <a:r>
                        <a:rPr lang="en-US" altLang="zh-CN" sz="1500" dirty="0"/>
                        <a:t>JavaThreads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SHMEM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OpenMP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HPF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（</a:t>
                      </a:r>
                      <a:r>
                        <a:rPr lang="en-US" altLang="zh-CN" sz="1500" dirty="0" err="1"/>
                        <a:t>虚拟共享</a:t>
                      </a:r>
                      <a:r>
                        <a:rPr lang="en-US" altLang="zh-CN" sz="1500" dirty="0"/>
                        <a:t>）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Pthreads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Ada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MPI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PVM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DCE</a:t>
                      </a:r>
                      <a:endParaRPr lang="zh-CN" altLang="en-US" sz="1500" dirty="0"/>
                    </a:p>
                    <a:p>
                      <a:pPr algn="l"/>
                      <a:r>
                        <a:rPr lang="en-US" altLang="zh-CN" sz="1500" dirty="0"/>
                        <a:t>dist.Java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IC-Prolog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PARLOG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GHCs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500" dirty="0"/>
                        <a:t>Multilisp</a:t>
                      </a:r>
                      <a:endParaRPr lang="zh-CN" altLang="en-US" sz="1500" dirty="0"/>
                    </a:p>
                    <a:p>
                      <a:pPr algn="ctr"/>
                      <a:r>
                        <a:rPr lang="en-US" altLang="zh-CN" sz="1500" dirty="0"/>
                        <a:t>Sisal</a:t>
                      </a:r>
                      <a:endParaRPr lang="zh-CN" altLang="en-US" sz="1500" dirty="0">
                        <a:solidFill>
                          <a:srgbClr val="000000"/>
                        </a:solidFill>
                        <a:latin typeface="STKaiti" pitchFamily="18" charset="0"/>
                        <a:cs typeface="STKaiti" pitchFamily="18" charset="0"/>
                      </a:endParaRPr>
                    </a:p>
                  </a:txBody>
                  <a:tcPr marL="78191" marR="78191" marT="39095" marB="3909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6D956657-CDB9-9D4E-AA76-D335AE476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并行编程语言和环境概述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391838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 txBox="1">
            <a:spLocks/>
          </p:cNvSpPr>
          <p:nvPr/>
        </p:nvSpPr>
        <p:spPr>
          <a:xfrm>
            <a:off x="892786" y="2812210"/>
            <a:ext cx="7543800" cy="9071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Question?</a:t>
            </a:r>
            <a:endParaRPr lang="zh-CN" alt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72BF9E-6F3D-5E46-9D74-4BD9D1B55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0535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59" y="286605"/>
            <a:ext cx="7753481" cy="907196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13.1.2</a:t>
            </a:r>
            <a:r>
              <a:rPr lang="zh-CN" altLang="en-US" dirty="0"/>
              <a:t> 并行程序设计环境与工具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b="1" dirty="0"/>
              <a:t>并行处理过程：</a:t>
            </a:r>
            <a:endParaRPr lang="en-US" altLang="zh-CN" b="1" dirty="0"/>
          </a:p>
          <a:p>
            <a:r>
              <a:rPr lang="zh-CN" altLang="en-US" b="1" dirty="0"/>
              <a:t>        算法设计  </a:t>
            </a:r>
            <a:r>
              <a:rPr lang="en-US" altLang="zh-CN" b="1" dirty="0"/>
              <a:t>--&gt;</a:t>
            </a:r>
            <a:r>
              <a:rPr lang="zh-CN" altLang="en-US" b="1" dirty="0"/>
              <a:t>  算法实现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-&gt;</a:t>
            </a:r>
            <a:r>
              <a:rPr lang="zh-CN" altLang="en-US" b="1" dirty="0"/>
              <a:t>  编译  </a:t>
            </a:r>
            <a:r>
              <a:rPr lang="en-US" altLang="zh-CN" b="1" dirty="0"/>
              <a:t>--&gt;</a:t>
            </a:r>
            <a:r>
              <a:rPr lang="zh-CN" altLang="en-US" b="1" dirty="0"/>
              <a:t>  操作系统硬件平台运行   </a:t>
            </a:r>
            <a:endParaRPr lang="en-US" altLang="zh-CN" b="1" dirty="0"/>
          </a:p>
          <a:p>
            <a:r>
              <a:rPr lang="zh-CN" altLang="en-US" dirty="0"/>
              <a:t>共享变量：</a:t>
            </a:r>
            <a:r>
              <a:rPr lang="en-US" altLang="zh-CN" dirty="0"/>
              <a:t>SMP</a:t>
            </a:r>
            <a:r>
              <a:rPr lang="zh-CN" altLang="en-US" dirty="0"/>
              <a:t>、</a:t>
            </a:r>
            <a:r>
              <a:rPr lang="en-US" altLang="zh-CN" dirty="0"/>
              <a:t>DSM</a:t>
            </a:r>
            <a:r>
              <a:rPr lang="zh-CN" altLang="en-US" dirty="0"/>
              <a:t>、</a:t>
            </a:r>
            <a:r>
              <a:rPr lang="en-US" altLang="zh-CN" dirty="0"/>
              <a:t>PVP</a:t>
            </a:r>
            <a:r>
              <a:rPr lang="zh-CN" altLang="en-US" dirty="0"/>
              <a:t> 单地址空间</a:t>
            </a:r>
            <a:endParaRPr lang="en-US" altLang="zh-CN" dirty="0"/>
          </a:p>
          <a:p>
            <a:pPr lvl="1"/>
            <a:r>
              <a:rPr lang="zh-CN" altLang="en-US" dirty="0"/>
              <a:t>消息</a:t>
            </a:r>
            <a:r>
              <a:rPr lang="zh-CN" altLang="en-CN" dirty="0"/>
              <a:t>传递</a:t>
            </a:r>
            <a:r>
              <a:rPr lang="zh-CN" altLang="en-US" dirty="0"/>
              <a:t>：用于</a:t>
            </a:r>
            <a:r>
              <a:rPr lang="en-US" altLang="zh-CN" dirty="0"/>
              <a:t>MPP</a:t>
            </a:r>
            <a:r>
              <a:rPr lang="zh-CN" altLang="en-US" dirty="0"/>
              <a:t>和集群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SIMD</a:t>
            </a:r>
            <a:r>
              <a:rPr lang="zh-CN" altLang="en-US" dirty="0">
                <a:solidFill>
                  <a:srgbClr val="FF0000"/>
                </a:solidFill>
              </a:rPr>
              <a:t>：专用领域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b="1" dirty="0"/>
              <a:t>• </a:t>
            </a:r>
            <a:r>
              <a:rPr lang="zh-CN" altLang="en-US" b="1" dirty="0"/>
              <a:t>编程模型汇聚于</a:t>
            </a:r>
            <a:r>
              <a:rPr lang="en-US" altLang="zh-CN" b="1" dirty="0"/>
              <a:t>3</a:t>
            </a:r>
            <a:r>
              <a:rPr lang="zh-CN" altLang="en-US" b="1" dirty="0"/>
              <a:t>类标准模型：</a:t>
            </a:r>
            <a:endParaRPr lang="en-US" altLang="zh-CN" b="1" dirty="0"/>
          </a:p>
          <a:p>
            <a:pPr lvl="1"/>
            <a:r>
              <a:rPr lang="zh-CN" altLang="en-US" dirty="0"/>
              <a:t>数据并行（</a:t>
            </a:r>
            <a:r>
              <a:rPr lang="en-US" altLang="zh-CN" dirty="0"/>
              <a:t>HPF</a:t>
            </a:r>
            <a:r>
              <a:rPr lang="zh-CN" altLang="en-US" dirty="0"/>
              <a:t>，</a:t>
            </a:r>
            <a:r>
              <a:rPr lang="en-US" altLang="zh-CN" dirty="0"/>
              <a:t>CUDA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消息传递（</a:t>
            </a:r>
            <a:r>
              <a:rPr lang="en-US" altLang="zh-CN" dirty="0"/>
              <a:t>MPI</a:t>
            </a:r>
            <a:r>
              <a:rPr lang="zh-CN" altLang="en-US" dirty="0"/>
              <a:t>，</a:t>
            </a:r>
            <a:r>
              <a:rPr lang="en-US" altLang="zh-CN" dirty="0"/>
              <a:t>PVM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共享变量（</a:t>
            </a:r>
            <a:r>
              <a:rPr lang="en-US" altLang="zh-CN" dirty="0"/>
              <a:t>OpenMP</a:t>
            </a:r>
            <a:r>
              <a:rPr lang="zh-CN" altLang="en-US" dirty="0"/>
              <a:t>）</a:t>
            </a:r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276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13.1.3</a:t>
            </a:r>
            <a:r>
              <a:rPr lang="zh-CN" altLang="en-US" dirty="0"/>
              <a:t> 并行</a:t>
            </a:r>
            <a:r>
              <a:rPr lang="zh-CN" altLang="en-CN" dirty="0"/>
              <a:t>程序设计</a:t>
            </a:r>
            <a:r>
              <a:rPr lang="zh-CN" altLang="en-US" dirty="0"/>
              <a:t>方法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16FC48B-6F13-CF4D-B73A-80EB73075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084D9-55F2-4E00-B75E-E42CB7218B8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7" name="Freeform 3">
            <a:extLst>
              <a:ext uri="{FF2B5EF4-FFF2-40B4-BE49-F238E27FC236}">
                <a16:creationId xmlns:a16="http://schemas.microsoft.com/office/drawing/2014/main" id="{9C82045D-8A02-6D48-8F15-428CC633948C}"/>
              </a:ext>
            </a:extLst>
          </p:cNvPr>
          <p:cNvSpPr/>
          <p:nvPr/>
        </p:nvSpPr>
        <p:spPr>
          <a:xfrm>
            <a:off x="682682" y="1927997"/>
            <a:ext cx="3119168" cy="791390"/>
          </a:xfrm>
          <a:custGeom>
            <a:avLst/>
            <a:gdLst>
              <a:gd name="connsiteX0" fmla="*/ 0 w 3647694"/>
              <a:gd name="connsiteY0" fmla="*/ 0 h 925487"/>
              <a:gd name="connsiteX1" fmla="*/ 0 w 3647694"/>
              <a:gd name="connsiteY1" fmla="*/ 925487 h 925487"/>
              <a:gd name="connsiteX2" fmla="*/ 3647694 w 3647694"/>
              <a:gd name="connsiteY2" fmla="*/ 925487 h 925487"/>
              <a:gd name="connsiteX3" fmla="*/ 3647694 w 3647694"/>
              <a:gd name="connsiteY3" fmla="*/ 0 h 925487"/>
              <a:gd name="connsiteX4" fmla="*/ 0 w 3647694"/>
              <a:gd name="connsiteY4" fmla="*/ 0 h 92548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47694" h="925487">
                <a:moveTo>
                  <a:pt x="0" y="0"/>
                </a:moveTo>
                <a:lnTo>
                  <a:pt x="0" y="925487"/>
                </a:lnTo>
                <a:lnTo>
                  <a:pt x="3647694" y="925487"/>
                </a:lnTo>
                <a:lnTo>
                  <a:pt x="3647694" y="0"/>
                </a:lnTo>
                <a:lnTo>
                  <a:pt x="0" y="0"/>
                </a:lnTo>
              </a:path>
            </a:pathLst>
          </a:custGeom>
          <a:solidFill>
            <a:srgbClr val="ABD7C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8" name="Freeform 3">
            <a:extLst>
              <a:ext uri="{FF2B5EF4-FFF2-40B4-BE49-F238E27FC236}">
                <a16:creationId xmlns:a16="http://schemas.microsoft.com/office/drawing/2014/main" id="{178731CE-4DF4-D246-B57B-FFF05F9D1210}"/>
              </a:ext>
            </a:extLst>
          </p:cNvPr>
          <p:cNvSpPr/>
          <p:nvPr/>
        </p:nvSpPr>
        <p:spPr>
          <a:xfrm>
            <a:off x="617200" y="1915542"/>
            <a:ext cx="3130680" cy="801599"/>
          </a:xfrm>
          <a:custGeom>
            <a:avLst/>
            <a:gdLst>
              <a:gd name="connsiteX0" fmla="*/ 6350 w 3661156"/>
              <a:gd name="connsiteY0" fmla="*/ 931076 h 937426"/>
              <a:gd name="connsiteX1" fmla="*/ 6350 w 3661156"/>
              <a:gd name="connsiteY1" fmla="*/ 6350 h 937426"/>
              <a:gd name="connsiteX2" fmla="*/ 3654806 w 3661156"/>
              <a:gd name="connsiteY2" fmla="*/ 6350 h 937426"/>
              <a:gd name="connsiteX3" fmla="*/ 3654806 w 3661156"/>
              <a:gd name="connsiteY3" fmla="*/ 931076 h 937426"/>
              <a:gd name="connsiteX4" fmla="*/ 6350 w 3661156"/>
              <a:gd name="connsiteY4" fmla="*/ 931076 h 937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661156" h="937426">
                <a:moveTo>
                  <a:pt x="6350" y="931076"/>
                </a:moveTo>
                <a:lnTo>
                  <a:pt x="6350" y="6350"/>
                </a:lnTo>
                <a:lnTo>
                  <a:pt x="3654806" y="6350"/>
                </a:lnTo>
                <a:lnTo>
                  <a:pt x="3654806" y="931076"/>
                </a:lnTo>
                <a:lnTo>
                  <a:pt x="6350" y="931076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20B21379-099E-1648-82C7-BFCB03AB0C02}"/>
              </a:ext>
            </a:extLst>
          </p:cNvPr>
          <p:cNvSpPr/>
          <p:nvPr/>
        </p:nvSpPr>
        <p:spPr>
          <a:xfrm>
            <a:off x="682682" y="2812844"/>
            <a:ext cx="3360790" cy="1729987"/>
          </a:xfrm>
          <a:custGeom>
            <a:avLst/>
            <a:gdLst>
              <a:gd name="connsiteX0" fmla="*/ 0 w 5257800"/>
              <a:gd name="connsiteY0" fmla="*/ 0 h 2023124"/>
              <a:gd name="connsiteX1" fmla="*/ 0 w 5257800"/>
              <a:gd name="connsiteY1" fmla="*/ 2023124 h 2023124"/>
              <a:gd name="connsiteX2" fmla="*/ 5257800 w 5257800"/>
              <a:gd name="connsiteY2" fmla="*/ 2023124 h 2023124"/>
              <a:gd name="connsiteX3" fmla="*/ 5257800 w 5257800"/>
              <a:gd name="connsiteY3" fmla="*/ 0 h 2023124"/>
              <a:gd name="connsiteX4" fmla="*/ 0 w 5257800"/>
              <a:gd name="connsiteY4" fmla="*/ 0 h 20231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257800" h="2023124">
                <a:moveTo>
                  <a:pt x="0" y="0"/>
                </a:moveTo>
                <a:lnTo>
                  <a:pt x="0" y="2023124"/>
                </a:lnTo>
                <a:lnTo>
                  <a:pt x="5257800" y="2023124"/>
                </a:lnTo>
                <a:lnTo>
                  <a:pt x="5257800" y="0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1" name="Freeform 3">
            <a:extLst>
              <a:ext uri="{FF2B5EF4-FFF2-40B4-BE49-F238E27FC236}">
                <a16:creationId xmlns:a16="http://schemas.microsoft.com/office/drawing/2014/main" id="{746C83F9-A2C3-674C-84B4-2B8E665BCAE4}"/>
              </a:ext>
            </a:extLst>
          </p:cNvPr>
          <p:cNvSpPr/>
          <p:nvPr/>
        </p:nvSpPr>
        <p:spPr>
          <a:xfrm>
            <a:off x="752707" y="4638643"/>
            <a:ext cx="4780726" cy="1495500"/>
          </a:xfrm>
          <a:custGeom>
            <a:avLst/>
            <a:gdLst>
              <a:gd name="connsiteX0" fmla="*/ 0 w 5590793"/>
              <a:gd name="connsiteY0" fmla="*/ 0 h 1748904"/>
              <a:gd name="connsiteX1" fmla="*/ 0 w 5590793"/>
              <a:gd name="connsiteY1" fmla="*/ 1748904 h 1748904"/>
              <a:gd name="connsiteX2" fmla="*/ 5590793 w 5590793"/>
              <a:gd name="connsiteY2" fmla="*/ 1748904 h 1748904"/>
              <a:gd name="connsiteX3" fmla="*/ 5590793 w 5590793"/>
              <a:gd name="connsiteY3" fmla="*/ 0 h 1748904"/>
              <a:gd name="connsiteX4" fmla="*/ 0 w 5590793"/>
              <a:gd name="connsiteY4" fmla="*/ 0 h 17489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590793" h="1748904">
                <a:moveTo>
                  <a:pt x="0" y="0"/>
                </a:moveTo>
                <a:lnTo>
                  <a:pt x="0" y="1748904"/>
                </a:lnTo>
                <a:lnTo>
                  <a:pt x="5590793" y="1748904"/>
                </a:lnTo>
                <a:lnTo>
                  <a:pt x="5590793" y="0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2" name="Freeform 3">
            <a:extLst>
              <a:ext uri="{FF2B5EF4-FFF2-40B4-BE49-F238E27FC236}">
                <a16:creationId xmlns:a16="http://schemas.microsoft.com/office/drawing/2014/main" id="{04BC5F3A-FAF0-B14F-BF0E-1738A37A311E}"/>
              </a:ext>
            </a:extLst>
          </p:cNvPr>
          <p:cNvSpPr/>
          <p:nvPr/>
        </p:nvSpPr>
        <p:spPr>
          <a:xfrm>
            <a:off x="747278" y="4633865"/>
            <a:ext cx="4792237" cy="1505709"/>
          </a:xfrm>
          <a:custGeom>
            <a:avLst/>
            <a:gdLst>
              <a:gd name="connsiteX0" fmla="*/ 6350 w 5604255"/>
              <a:gd name="connsiteY0" fmla="*/ 1754493 h 1760843"/>
              <a:gd name="connsiteX1" fmla="*/ 6350 w 5604255"/>
              <a:gd name="connsiteY1" fmla="*/ 6350 h 1760843"/>
              <a:gd name="connsiteX2" fmla="*/ 5597905 w 5604255"/>
              <a:gd name="connsiteY2" fmla="*/ 6350 h 1760843"/>
              <a:gd name="connsiteX3" fmla="*/ 5597905 w 5604255"/>
              <a:gd name="connsiteY3" fmla="*/ 1754493 h 1760843"/>
              <a:gd name="connsiteX4" fmla="*/ 6350 w 5604255"/>
              <a:gd name="connsiteY4" fmla="*/ 1754493 h 1760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5604255" h="1760843">
                <a:moveTo>
                  <a:pt x="6350" y="1754493"/>
                </a:moveTo>
                <a:lnTo>
                  <a:pt x="6350" y="6350"/>
                </a:lnTo>
                <a:lnTo>
                  <a:pt x="5597905" y="6350"/>
                </a:lnTo>
                <a:lnTo>
                  <a:pt x="5597905" y="1754493"/>
                </a:lnTo>
                <a:lnTo>
                  <a:pt x="6350" y="1754493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3" name="Freeform 3">
            <a:extLst>
              <a:ext uri="{FF2B5EF4-FFF2-40B4-BE49-F238E27FC236}">
                <a16:creationId xmlns:a16="http://schemas.microsoft.com/office/drawing/2014/main" id="{18AA3031-880F-1742-9DD1-3051AA921506}"/>
              </a:ext>
            </a:extLst>
          </p:cNvPr>
          <p:cNvSpPr/>
          <p:nvPr/>
        </p:nvSpPr>
        <p:spPr>
          <a:xfrm>
            <a:off x="5609025" y="1919882"/>
            <a:ext cx="3220816" cy="2903721"/>
          </a:xfrm>
          <a:custGeom>
            <a:avLst/>
            <a:gdLst>
              <a:gd name="connsiteX0" fmla="*/ 0 w 3766565"/>
              <a:gd name="connsiteY0" fmla="*/ 0 h 3395740"/>
              <a:gd name="connsiteX1" fmla="*/ 0 w 3766565"/>
              <a:gd name="connsiteY1" fmla="*/ 3395740 h 3395740"/>
              <a:gd name="connsiteX2" fmla="*/ 3766565 w 3766565"/>
              <a:gd name="connsiteY2" fmla="*/ 3395740 h 3395740"/>
              <a:gd name="connsiteX3" fmla="*/ 3766565 w 3766565"/>
              <a:gd name="connsiteY3" fmla="*/ 0 h 3395740"/>
              <a:gd name="connsiteX4" fmla="*/ 0 w 3766565"/>
              <a:gd name="connsiteY4" fmla="*/ 0 h 33957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66565" h="3395740">
                <a:moveTo>
                  <a:pt x="0" y="0"/>
                </a:moveTo>
                <a:lnTo>
                  <a:pt x="0" y="3395740"/>
                </a:lnTo>
                <a:lnTo>
                  <a:pt x="3766565" y="3395740"/>
                </a:lnTo>
                <a:lnTo>
                  <a:pt x="3766565" y="0"/>
                </a:lnTo>
                <a:lnTo>
                  <a:pt x="0" y="0"/>
                </a:lnTo>
              </a:path>
            </a:pathLst>
          </a:custGeom>
          <a:solidFill>
            <a:srgbClr val="FFFFCC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4" name="Freeform 3">
            <a:extLst>
              <a:ext uri="{FF2B5EF4-FFF2-40B4-BE49-F238E27FC236}">
                <a16:creationId xmlns:a16="http://schemas.microsoft.com/office/drawing/2014/main" id="{57AE1216-2512-104A-AF3F-F7CEC283FAFD}"/>
              </a:ext>
            </a:extLst>
          </p:cNvPr>
          <p:cNvSpPr/>
          <p:nvPr/>
        </p:nvSpPr>
        <p:spPr>
          <a:xfrm>
            <a:off x="5652352" y="1860816"/>
            <a:ext cx="3232328" cy="2914581"/>
          </a:xfrm>
          <a:custGeom>
            <a:avLst/>
            <a:gdLst>
              <a:gd name="connsiteX0" fmla="*/ 6350 w 3780028"/>
              <a:gd name="connsiteY0" fmla="*/ 3402090 h 3408440"/>
              <a:gd name="connsiteX1" fmla="*/ 6350 w 3780028"/>
              <a:gd name="connsiteY1" fmla="*/ 6350 h 3408440"/>
              <a:gd name="connsiteX2" fmla="*/ 3773678 w 3780028"/>
              <a:gd name="connsiteY2" fmla="*/ 6350 h 3408440"/>
              <a:gd name="connsiteX3" fmla="*/ 3773678 w 3780028"/>
              <a:gd name="connsiteY3" fmla="*/ 3402090 h 3408440"/>
              <a:gd name="connsiteX4" fmla="*/ 6350 w 3780028"/>
              <a:gd name="connsiteY4" fmla="*/ 3402090 h 34084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3780028" h="3408440">
                <a:moveTo>
                  <a:pt x="6350" y="3402090"/>
                </a:moveTo>
                <a:lnTo>
                  <a:pt x="6350" y="6350"/>
                </a:lnTo>
                <a:lnTo>
                  <a:pt x="3773678" y="6350"/>
                </a:lnTo>
                <a:lnTo>
                  <a:pt x="3773678" y="3402090"/>
                </a:lnTo>
                <a:lnTo>
                  <a:pt x="6350" y="3402090"/>
                </a:lnTo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39"/>
          </a:p>
        </p:txBody>
      </p:sp>
      <p:sp>
        <p:nvSpPr>
          <p:cNvPr id="15" name="TextBox 1">
            <a:extLst>
              <a:ext uri="{FF2B5EF4-FFF2-40B4-BE49-F238E27FC236}">
                <a16:creationId xmlns:a16="http://schemas.microsoft.com/office/drawing/2014/main" id="{23F7FD95-37F0-2946-ABF0-C2BBC1E1F294}"/>
              </a:ext>
            </a:extLst>
          </p:cNvPr>
          <p:cNvSpPr txBox="1"/>
          <p:nvPr/>
        </p:nvSpPr>
        <p:spPr>
          <a:xfrm>
            <a:off x="801213" y="2038658"/>
            <a:ext cx="3085781" cy="293695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54"/>
              </a:lnSpc>
            </a:pPr>
            <a:r>
              <a:rPr lang="en-US" altLang="zh-CN" sz="1538" b="1" dirty="0">
                <a:solidFill>
                  <a:srgbClr val="DC5F20"/>
                </a:solidFill>
                <a:latin typeface="SimSun" pitchFamily="18" charset="0"/>
                <a:cs typeface="SimSun" pitchFamily="18" charset="0"/>
              </a:rPr>
              <a:t>串行代码段</a:t>
            </a:r>
          </a:p>
          <a:p>
            <a:pPr>
              <a:lnSpc>
                <a:spcPts val="1881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i=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i&lt;N;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i++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)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A[i]=b[i]*b[i+1];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(i=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0;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i&lt;N;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i++)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c[i]=A[i]+A[i+1];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1710"/>
              </a:lnSpc>
            </a:pP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(a)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38" b="1" dirty="0">
                <a:solidFill>
                  <a:srgbClr val="DC5F20"/>
                </a:solidFill>
                <a:latin typeface="SimSun" pitchFamily="18" charset="0"/>
                <a:cs typeface="SimSun" pitchFamily="18" charset="0"/>
              </a:rPr>
              <a:t>使用库例程构造并行程序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id=my_process_id();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p=number_of_processes();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i=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id;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i&lt;N;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i=i+p)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A[i]=b[i]*b[i+1];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barrier();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(i=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id;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i&lt;N;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i=i+p)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c[i]=A[i]+A[i+1];</a:t>
            </a:r>
          </a:p>
          <a:p>
            <a:pPr>
              <a:lnSpc>
                <a:spcPts val="1796"/>
              </a:lnSpc>
            </a:pPr>
            <a:r>
              <a:rPr lang="en-US" altLang="zh-CN" sz="1538" b="1" dirty="0">
                <a:solidFill>
                  <a:srgbClr val="DC5F20"/>
                </a:solidFill>
                <a:latin typeface="SimSun" pitchFamily="18" charset="0"/>
                <a:cs typeface="SimSun" pitchFamily="18" charset="0"/>
              </a:rPr>
              <a:t>例子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MPI,PVM,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Pthreads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2394"/>
              </a:lnSpc>
            </a:pP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(b)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 err="1">
                <a:solidFill>
                  <a:srgbClr val="DC5F20"/>
                </a:solidFill>
                <a:latin typeface="SimSun" pitchFamily="18" charset="0"/>
                <a:cs typeface="SimSun" pitchFamily="18" charset="0"/>
              </a:rPr>
              <a:t>扩展串行语言</a:t>
            </a:r>
            <a:r>
              <a:rPr lang="zh-CN" altLang="en-US" sz="1538" b="1" dirty="0">
                <a:solidFill>
                  <a:srgbClr val="DC5F20"/>
                </a:solidFill>
                <a:latin typeface="SimSun" pitchFamily="18" charset="0"/>
                <a:cs typeface="SimSun" pitchFamily="18" charset="0"/>
              </a:rPr>
              <a:t>（新语言结构）</a:t>
            </a:r>
            <a:endParaRPr lang="en-US" altLang="zh-CN" sz="1538" b="1" dirty="0">
              <a:solidFill>
                <a:srgbClr val="DC5F20"/>
              </a:solidFill>
              <a:latin typeface="SimSun" pitchFamily="18" charset="0"/>
              <a:cs typeface="SimSun" pitchFamily="18" charset="0"/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8638F98C-1ADA-2D47-98DA-D101B17FE58F}"/>
              </a:ext>
            </a:extLst>
          </p:cNvPr>
          <p:cNvSpPr txBox="1"/>
          <p:nvPr/>
        </p:nvSpPr>
        <p:spPr>
          <a:xfrm>
            <a:off x="822960" y="4958249"/>
            <a:ext cx="4635884" cy="121315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10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my_process_id,number_of_processes(),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and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barrier()</a:t>
            </a:r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855"/>
              </a:lnSpc>
            </a:pPr>
            <a:endParaRPr lang="en-US" altLang="zh-CN" sz="1539" dirty="0"/>
          </a:p>
          <a:p>
            <a:pPr>
              <a:lnSpc>
                <a:spcPts val="1967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A(0:N-1)=b(0:N-1)*b(1:N)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c=A(0:N-1)+A(1:N)</a:t>
            </a:r>
          </a:p>
          <a:p>
            <a:pPr>
              <a:lnSpc>
                <a:spcPts val="1796"/>
              </a:lnSpc>
            </a:pPr>
            <a:r>
              <a:rPr lang="en-US" altLang="zh-CN" sz="1538" b="1" dirty="0">
                <a:solidFill>
                  <a:srgbClr val="DC5F20"/>
                </a:solidFill>
                <a:latin typeface="SimSun" pitchFamily="18" charset="0"/>
                <a:cs typeface="SimSun" pitchFamily="18" charset="0"/>
              </a:rPr>
              <a:t>例子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: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Fortran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90</a:t>
            </a: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7574F3EF-B600-6F42-99A2-CDDE06C7CCA1}"/>
              </a:ext>
            </a:extLst>
          </p:cNvPr>
          <p:cNvSpPr txBox="1"/>
          <p:nvPr/>
        </p:nvSpPr>
        <p:spPr>
          <a:xfrm>
            <a:off x="5707191" y="2020271"/>
            <a:ext cx="3122650" cy="280333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10"/>
              </a:lnSpc>
            </a:pP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(c)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538" b="1" dirty="0">
                <a:solidFill>
                  <a:srgbClr val="DC5F20"/>
                </a:solidFill>
                <a:latin typeface="SimSun" pitchFamily="18" charset="0"/>
                <a:cs typeface="SimSun" pitchFamily="18" charset="0"/>
              </a:rPr>
              <a:t>加编译注释构造并行程序的方法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#pragma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parallel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#pragma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shared(A,b,c)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#pragma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local(i)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{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#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pragma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pfor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iterate(i=0;N;1)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(i=0;i&lt;N;i++)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A[i]=b[i]*b[i+1];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#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pragma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synchronize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#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pragma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pfor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iterate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(i=0;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N;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1)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for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(i=0;i&lt;N;i++)c[i]=A[i]+A[i+1];</a:t>
            </a:r>
          </a:p>
          <a:p>
            <a:pPr>
              <a:lnSpc>
                <a:spcPts val="1796"/>
              </a:lnSpc>
            </a:pPr>
            <a:r>
              <a:rPr lang="en-US" altLang="zh-CN" sz="1538" dirty="0">
                <a:solidFill>
                  <a:srgbClr val="000000"/>
                </a:solidFill>
                <a:latin typeface="Arial" pitchFamily="18" charset="0"/>
                <a:cs typeface="Arial" pitchFamily="18" charset="0"/>
              </a:rPr>
              <a:t>}</a:t>
            </a:r>
          </a:p>
          <a:p>
            <a:pPr>
              <a:lnSpc>
                <a:spcPts val="1796"/>
              </a:lnSpc>
            </a:pPr>
            <a:r>
              <a:rPr lang="en-US" altLang="zh-CN" sz="1538" b="1" dirty="0">
                <a:solidFill>
                  <a:srgbClr val="DC5F20"/>
                </a:solidFill>
                <a:latin typeface="SimSun" pitchFamily="18" charset="0"/>
                <a:cs typeface="SimSun" pitchFamily="18" charset="0"/>
              </a:rPr>
              <a:t>例子：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SGI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power</a:t>
            </a:r>
            <a:r>
              <a:rPr lang="en-US" altLang="zh-CN" sz="153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538" b="1" dirty="0">
                <a:solidFill>
                  <a:srgbClr val="DC5F20"/>
                </a:solidFill>
                <a:latin typeface="Arial" pitchFamily="18" charset="0"/>
                <a:cs typeface="Arial" pitchFamily="18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43768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8755044-4407-B245-8213-42651DBDB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并行</a:t>
            </a:r>
            <a:r>
              <a:rPr lang="zh-CN" altLang="en-CN" dirty="0"/>
              <a:t>程序设计</a:t>
            </a:r>
            <a:r>
              <a:rPr lang="zh-CN" altLang="en-US" dirty="0"/>
              <a:t>方法</a:t>
            </a:r>
            <a:endParaRPr lang="en-C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AF7B77-AC4B-7342-9D79-077E5262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210" y="2290379"/>
            <a:ext cx="83693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76792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3618</TotalTime>
  <Words>3446</Words>
  <Application>Microsoft Macintosh PowerPoint</Application>
  <PresentationFormat>On-screen Show (4:3)</PresentationFormat>
  <Paragraphs>582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2" baseType="lpstr">
      <vt:lpstr>Arial Unicode MS</vt:lpstr>
      <vt:lpstr>HanziPen TC</vt:lpstr>
      <vt:lpstr>SimSun</vt:lpstr>
      <vt:lpstr>STKaiti</vt:lpstr>
      <vt:lpstr>Weibei SC</vt:lpstr>
      <vt:lpstr>Arial</vt:lpstr>
      <vt:lpstr>Calibri</vt:lpstr>
      <vt:lpstr>Calibri Light</vt:lpstr>
      <vt:lpstr>Times New Roman</vt:lpstr>
      <vt:lpstr>回顾</vt:lpstr>
      <vt:lpstr>并行和分布式计算 Parallel and Distributed Computing  第 7 讲 并行程序设计基础 </vt:lpstr>
      <vt:lpstr>目录</vt:lpstr>
      <vt:lpstr>串行程序设计</vt:lpstr>
      <vt:lpstr>并行程序设计难的原因</vt:lpstr>
      <vt:lpstr>并行程序设计难的原因</vt:lpstr>
      <vt:lpstr>并行程序设计进展</vt:lpstr>
      <vt:lpstr>13.1.2 并行程序设计环境与工具</vt:lpstr>
      <vt:lpstr>13.1.3 并行程序设计方法</vt:lpstr>
      <vt:lpstr>并行程序设计方法</vt:lpstr>
      <vt:lpstr>并行层次与代码粒度</vt:lpstr>
      <vt:lpstr>并行层次与代码粒度</vt:lpstr>
      <vt:lpstr>并行程序开发策略</vt:lpstr>
      <vt:lpstr>13.1.4 并行编程范式</vt:lpstr>
      <vt:lpstr>相并行 (Phase Parallel) </vt:lpstr>
      <vt:lpstr>主－从并行（ Master-Slave Parallel ）</vt:lpstr>
      <vt:lpstr>主 - 从式（ Master-Slave ）</vt:lpstr>
      <vt:lpstr>分治并行 （ Divide and Conquer Parallel ）</vt:lpstr>
      <vt:lpstr>分治策略（ Divide and Conquer ）</vt:lpstr>
      <vt:lpstr>流水线并行（ Pipeline Parallel ）</vt:lpstr>
      <vt:lpstr>数据流水线（ Data Pipelining ）</vt:lpstr>
      <vt:lpstr>工作池并行（ Work Pool Parallel ）</vt:lpstr>
      <vt:lpstr>13.2 进程和线程</vt:lpstr>
      <vt:lpstr>13.2 进程和线程</vt:lpstr>
      <vt:lpstr>13.2 进程和线程</vt:lpstr>
      <vt:lpstr>13.2 进程和线程</vt:lpstr>
      <vt:lpstr>13.2 进程和线程</vt:lpstr>
      <vt:lpstr>13.2 进程和线程</vt:lpstr>
      <vt:lpstr>13.2 进程和线程</vt:lpstr>
      <vt:lpstr>13.3.1 同步</vt:lpstr>
      <vt:lpstr>13.3.1 同步</vt:lpstr>
      <vt:lpstr>13.3.1 同步</vt:lpstr>
      <vt:lpstr>13.3.1 同步</vt:lpstr>
      <vt:lpstr>13.3.1 同步</vt:lpstr>
      <vt:lpstr>13.3.1 同步</vt:lpstr>
      <vt:lpstr>13.3.1 同步</vt:lpstr>
      <vt:lpstr>13.3.1 同步</vt:lpstr>
      <vt:lpstr>13.3.2 通信</vt:lpstr>
      <vt:lpstr>13.3.2 通信</vt:lpstr>
      <vt:lpstr>13.3.2 通信</vt:lpstr>
      <vt:lpstr>13.4 单核多线程与多核多线程</vt:lpstr>
      <vt:lpstr>13.4.1 单核上并发程序设计</vt:lpstr>
      <vt:lpstr>13.4.1 单核上并发程序设计</vt:lpstr>
      <vt:lpstr>13.4.1 单核上并发程序设计</vt:lpstr>
      <vt:lpstr>13.4.2 多执行核上并行程序设计</vt:lpstr>
      <vt:lpstr>13.5 影响多线程性能的常见问题</vt:lpstr>
      <vt:lpstr>13.5 影响多线程性能的常见问题</vt:lpstr>
      <vt:lpstr>13.5 影响多线程性能的常见问题</vt:lpstr>
      <vt:lpstr>13.5 影响多线程性能的常见问题</vt:lpstr>
      <vt:lpstr>13.5 影响多线程性能的常见问题</vt:lpstr>
      <vt:lpstr>13.6 并行程序设计模型</vt:lpstr>
      <vt:lpstr>π 的计算</vt:lpstr>
      <vt:lpstr>计算 π 的串行 C 代码</vt:lpstr>
      <vt:lpstr>隐式并行（ Implicit Parallel ）</vt:lpstr>
      <vt:lpstr>数据并行（ Data Parallel ）</vt:lpstr>
      <vt:lpstr>计算 π 的数据并行代码</vt:lpstr>
      <vt:lpstr>消息传递 （ Message Passing ）</vt:lpstr>
      <vt:lpstr>计算 π 的 MPI 代码</vt:lpstr>
      <vt:lpstr>共享变量 （ Shared Variable ）</vt:lpstr>
      <vt:lpstr>计算 π 的共享变量程序代码</vt:lpstr>
      <vt:lpstr>三种显式并行程序设计模型主要特性</vt:lpstr>
      <vt:lpstr>并行编程语言和环境概述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分布式系统 Distributed Systems  第 0 章 课程介绍 Chapter 0  Course Syllabus</dc:title>
  <dc:creator>Qi Zhang</dc:creator>
  <cp:lastModifiedBy>Qi Zhang</cp:lastModifiedBy>
  <cp:revision>120</cp:revision>
  <dcterms:created xsi:type="dcterms:W3CDTF">2013-07-16T11:50:30Z</dcterms:created>
  <dcterms:modified xsi:type="dcterms:W3CDTF">2023-05-17T03:24:10Z</dcterms:modified>
</cp:coreProperties>
</file>